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585" r:id="rId3"/>
    <p:sldId id="588" r:id="rId4"/>
    <p:sldId id="582" r:id="rId5"/>
    <p:sldId id="290" r:id="rId6"/>
    <p:sldId id="584" r:id="rId7"/>
    <p:sldId id="579" r:id="rId8"/>
    <p:sldId id="58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A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63" autoAdjust="0"/>
    <p:restoredTop sz="94660"/>
  </p:normalViewPr>
  <p:slideViewPr>
    <p:cSldViewPr snapToGrid="0">
      <p:cViewPr varScale="1">
        <p:scale>
          <a:sx n="100" d="100"/>
          <a:sy n="100" d="100"/>
        </p:scale>
        <p:origin x="467"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262E82-4471-4189-8012-DD83DBCD0946}" type="datetimeFigureOut">
              <a:rPr lang="en-IN" smtClean="0"/>
              <a:t>13-11-2021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3B83BF-40A9-4AD8-83E3-519B435B9AB4}" type="slidenum">
              <a:rPr lang="en-IN" smtClean="0"/>
              <a:t>‹#›</a:t>
            </a:fld>
            <a:endParaRPr lang="en-IN"/>
          </a:p>
        </p:txBody>
      </p:sp>
    </p:spTree>
    <p:extLst>
      <p:ext uri="{BB962C8B-B14F-4D97-AF65-F5344CB8AC3E}">
        <p14:creationId xmlns:p14="http://schemas.microsoft.com/office/powerpoint/2010/main" val="717659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BB40A-A45A-47CA-9218-C429559A9A9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90D4901-C26D-4779-AC8A-19654D4A23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E6D2477-4437-4E39-9D2B-B05FF942666B}"/>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5" name="Footer Placeholder 4">
            <a:extLst>
              <a:ext uri="{FF2B5EF4-FFF2-40B4-BE49-F238E27FC236}">
                <a16:creationId xmlns:a16="http://schemas.microsoft.com/office/drawing/2014/main" id="{98CF0336-5A08-49CD-996A-41D4D7F50BF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8BFA99-336E-49A9-A556-2E8D2940A3AB}"/>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2434098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CE9D3-FE10-4E40-B1A3-FD9FB4422FE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2FDA9F1-EF5C-484B-B1B1-3CAD03611A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B78B97C-2DBB-47CF-B003-79F93EBAC122}"/>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5" name="Footer Placeholder 4">
            <a:extLst>
              <a:ext uri="{FF2B5EF4-FFF2-40B4-BE49-F238E27FC236}">
                <a16:creationId xmlns:a16="http://schemas.microsoft.com/office/drawing/2014/main" id="{BED01EF0-82E7-4E28-A2ED-2835E203685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556555-2C7D-4852-AFC1-5AD5D84487D7}"/>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1878398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794DBD-1794-4020-B0D7-0A02CDC904B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FA3D4A-2F51-429E-A6AC-443B6755376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128283-755A-4FB7-8B9E-D7773D67CEEF}"/>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5" name="Footer Placeholder 4">
            <a:extLst>
              <a:ext uri="{FF2B5EF4-FFF2-40B4-BE49-F238E27FC236}">
                <a16:creationId xmlns:a16="http://schemas.microsoft.com/office/drawing/2014/main" id="{2DECC4B1-AC0F-41BE-8126-5B394CFC48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4CAA9C0-D463-4D31-AC68-31078F9771D7}"/>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2082960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72840-7BC7-4B45-BD27-7C4E06B79CB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F850248-3D3D-42F0-AF06-BCB0E9E44C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C9990D-B301-4B64-ACF1-A496E297BDEC}"/>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5" name="Footer Placeholder 4">
            <a:extLst>
              <a:ext uri="{FF2B5EF4-FFF2-40B4-BE49-F238E27FC236}">
                <a16:creationId xmlns:a16="http://schemas.microsoft.com/office/drawing/2014/main" id="{FB2DE61D-449A-4024-8090-E0002825C16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A991C7-54A5-4DDC-9BE2-57A1B6425A9F}"/>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2999239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73C4E-CCFE-43AF-B89D-AB2941CE85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CBB3C93-7B6E-4043-BF2F-205634459F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0D00DB-C09C-4D57-9F4D-3E3A209E078A}"/>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5" name="Footer Placeholder 4">
            <a:extLst>
              <a:ext uri="{FF2B5EF4-FFF2-40B4-BE49-F238E27FC236}">
                <a16:creationId xmlns:a16="http://schemas.microsoft.com/office/drawing/2014/main" id="{C9524121-5FD3-4B88-841A-94EE9945617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BEF3E89-CEC3-4083-BC4E-4E3960C2E793}"/>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119366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C16CA-1A97-448D-A147-C7F0C812A6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FCBE26C-BFC0-4BCE-A3BD-BD56995F74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A8EDF86-6F5C-488F-AED3-15D03D159B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0E6D298-C667-4691-95DD-7E5BF7FD6A00}"/>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6" name="Footer Placeholder 5">
            <a:extLst>
              <a:ext uri="{FF2B5EF4-FFF2-40B4-BE49-F238E27FC236}">
                <a16:creationId xmlns:a16="http://schemas.microsoft.com/office/drawing/2014/main" id="{EB359CD3-3888-4A07-84DC-2003B5052B8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FC5C230-EF08-4981-8C56-DCD7A70E4E19}"/>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2887636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99BE7-3136-4670-B77C-AC2C911C933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E136DEE-5671-4B09-B839-5125B48F08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C11FA0-CA1F-4F29-BFB3-BBC33CF463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BD1A81E-2B3A-48D1-ADD5-7FEB219132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09B1BA-3772-443D-BC60-CE74B22FF67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F7C3D1F-F0FF-4C5E-A079-B5444843EAAB}"/>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8" name="Footer Placeholder 7">
            <a:extLst>
              <a:ext uri="{FF2B5EF4-FFF2-40B4-BE49-F238E27FC236}">
                <a16:creationId xmlns:a16="http://schemas.microsoft.com/office/drawing/2014/main" id="{F2F783B5-3E55-4D59-A5EB-543C49FF9D4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9F6A39B-7FCA-4F43-994D-6D88F9260FC8}"/>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4193588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4809D-C56F-4791-A5A0-73BD9712BAD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F66BD3F-2932-4F68-91D1-8F8AA79F0384}"/>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4" name="Footer Placeholder 3">
            <a:extLst>
              <a:ext uri="{FF2B5EF4-FFF2-40B4-BE49-F238E27FC236}">
                <a16:creationId xmlns:a16="http://schemas.microsoft.com/office/drawing/2014/main" id="{A3143F9E-87E4-421E-826B-7E7FEC1CEA4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9607C5C-D7CA-4FE3-9BE2-B63FEB0C9671}"/>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2780167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8A3861-C353-4B87-B9B2-F19B3DFDD49A}"/>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3" name="Footer Placeholder 2">
            <a:extLst>
              <a:ext uri="{FF2B5EF4-FFF2-40B4-BE49-F238E27FC236}">
                <a16:creationId xmlns:a16="http://schemas.microsoft.com/office/drawing/2014/main" id="{C78050C3-F063-4EC6-880D-B13608F3600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F6202B3-2DA6-43F9-811C-51DA5F9566AD}"/>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38948566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90B4F-7448-4DD7-A86F-B399CFE1BF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E05197A-DBB9-4E35-9267-93C42451F2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CD026DF-91EC-450D-B190-6C53DFAC3F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66CF2A-EA54-448A-B783-6AB03B71CA4E}"/>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6" name="Footer Placeholder 5">
            <a:extLst>
              <a:ext uri="{FF2B5EF4-FFF2-40B4-BE49-F238E27FC236}">
                <a16:creationId xmlns:a16="http://schemas.microsoft.com/office/drawing/2014/main" id="{DF864FF0-6D98-4578-858B-57986DB4BE4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8F2A0E6-A34B-4AFB-9190-F6F6D6D7595E}"/>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148650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7EA20-37C2-482B-B995-869003BDEB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B9E11F7-FE49-4A6E-9815-FB9A8C161E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6175EC2-BD73-49AB-A3A8-F318646EF8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61543D-DB86-4589-BCFC-4B045BAFD102}"/>
              </a:ext>
            </a:extLst>
          </p:cNvPr>
          <p:cNvSpPr>
            <a:spLocks noGrp="1"/>
          </p:cNvSpPr>
          <p:nvPr>
            <p:ph type="dt" sz="half" idx="10"/>
          </p:nvPr>
        </p:nvSpPr>
        <p:spPr/>
        <p:txBody>
          <a:bodyPr/>
          <a:lstStyle/>
          <a:p>
            <a:fld id="{35C607ED-E457-4FC4-8366-5578BCCC0F01}" type="datetimeFigureOut">
              <a:rPr lang="en-IN" smtClean="0"/>
              <a:t>13-11-2021</a:t>
            </a:fld>
            <a:endParaRPr lang="en-IN"/>
          </a:p>
        </p:txBody>
      </p:sp>
      <p:sp>
        <p:nvSpPr>
          <p:cNvPr id="6" name="Footer Placeholder 5">
            <a:extLst>
              <a:ext uri="{FF2B5EF4-FFF2-40B4-BE49-F238E27FC236}">
                <a16:creationId xmlns:a16="http://schemas.microsoft.com/office/drawing/2014/main" id="{6C4B3D4B-3946-4A2E-9ADC-36286A69F6C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9A83089-9635-4095-A5B6-D735B9DF5F1A}"/>
              </a:ext>
            </a:extLst>
          </p:cNvPr>
          <p:cNvSpPr>
            <a:spLocks noGrp="1"/>
          </p:cNvSpPr>
          <p:nvPr>
            <p:ph type="sldNum" sz="quarter" idx="12"/>
          </p:nvPr>
        </p:nvSpPr>
        <p:spPr/>
        <p:txBody>
          <a:bodyPr/>
          <a:lstStyle/>
          <a:p>
            <a:fld id="{16CD254F-E46A-4407-9E68-734D169DA459}" type="slidenum">
              <a:rPr lang="en-IN" smtClean="0"/>
              <a:t>‹#›</a:t>
            </a:fld>
            <a:endParaRPr lang="en-IN"/>
          </a:p>
        </p:txBody>
      </p:sp>
    </p:spTree>
    <p:extLst>
      <p:ext uri="{BB962C8B-B14F-4D97-AF65-F5344CB8AC3E}">
        <p14:creationId xmlns:p14="http://schemas.microsoft.com/office/powerpoint/2010/main" val="2795680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48EF68-26ED-433F-8B1F-C4F4D56E35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E75E86C-62A2-4A34-AB3F-4BEA550C9D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059FAB-4443-41AF-A7CF-591D54D09D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C607ED-E457-4FC4-8366-5578BCCC0F01}" type="datetimeFigureOut">
              <a:rPr lang="en-IN" smtClean="0"/>
              <a:t>13-11-2021</a:t>
            </a:fld>
            <a:endParaRPr lang="en-IN"/>
          </a:p>
        </p:txBody>
      </p:sp>
      <p:sp>
        <p:nvSpPr>
          <p:cNvPr id="5" name="Footer Placeholder 4">
            <a:extLst>
              <a:ext uri="{FF2B5EF4-FFF2-40B4-BE49-F238E27FC236}">
                <a16:creationId xmlns:a16="http://schemas.microsoft.com/office/drawing/2014/main" id="{03A2D913-BAF7-4D17-80DD-4F9A2E67FEA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487A7BB-8726-42BD-BF61-097749858C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CD254F-E46A-4407-9E68-734D169DA459}" type="slidenum">
              <a:rPr lang="en-IN" smtClean="0"/>
              <a:t>‹#›</a:t>
            </a:fld>
            <a:endParaRPr lang="en-IN"/>
          </a:p>
        </p:txBody>
      </p:sp>
    </p:spTree>
    <p:extLst>
      <p:ext uri="{BB962C8B-B14F-4D97-AF65-F5344CB8AC3E}">
        <p14:creationId xmlns:p14="http://schemas.microsoft.com/office/powerpoint/2010/main" val="38849784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E02D28BA-F81E-DB43-BFD2-2FC924AAEA3F}"/>
              </a:ext>
            </a:extLst>
          </p:cNvPr>
          <p:cNvSpPr/>
          <p:nvPr/>
        </p:nvSpPr>
        <p:spPr>
          <a:xfrm>
            <a:off x="5070680" y="3113900"/>
            <a:ext cx="2056917" cy="37441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B8B9F3F-913B-3E4C-9B4B-39F2F828930B}"/>
              </a:ext>
            </a:extLst>
          </p:cNvPr>
          <p:cNvSpPr/>
          <p:nvPr/>
        </p:nvSpPr>
        <p:spPr>
          <a:xfrm>
            <a:off x="7262024" y="3117622"/>
            <a:ext cx="2056917" cy="37441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86C7AC9E-C1C5-6649-8BB1-E97241C3E141}"/>
              </a:ext>
            </a:extLst>
          </p:cNvPr>
          <p:cNvSpPr/>
          <p:nvPr/>
        </p:nvSpPr>
        <p:spPr>
          <a:xfrm>
            <a:off x="9446657" y="3117622"/>
            <a:ext cx="2056917" cy="37441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A8D99BFE-85CC-D141-8468-F7BD577495BA}"/>
              </a:ext>
            </a:extLst>
          </p:cNvPr>
          <p:cNvSpPr/>
          <p:nvPr/>
        </p:nvSpPr>
        <p:spPr>
          <a:xfrm>
            <a:off x="699098" y="3113900"/>
            <a:ext cx="2056917" cy="37441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EDDA637A-8744-084F-BD70-8334572A572B}"/>
              </a:ext>
            </a:extLst>
          </p:cNvPr>
          <p:cNvSpPr/>
          <p:nvPr/>
        </p:nvSpPr>
        <p:spPr>
          <a:xfrm>
            <a:off x="2886047" y="3113900"/>
            <a:ext cx="2056917" cy="37441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9B8E9100-0F3A-492C-AB0A-8F3448BF511B}"/>
              </a:ext>
            </a:extLst>
          </p:cNvPr>
          <p:cNvSpPr txBox="1"/>
          <p:nvPr/>
        </p:nvSpPr>
        <p:spPr>
          <a:xfrm>
            <a:off x="804033" y="3957994"/>
            <a:ext cx="1899414" cy="2789803"/>
          </a:xfrm>
          <a:prstGeom prst="rect">
            <a:avLst/>
          </a:prstGeom>
          <a:noFill/>
        </p:spPr>
        <p:txBody>
          <a:bodyPr wrap="square" rtlCol="0">
            <a:spAutoFit/>
          </a:bodyPr>
          <a:lstStyle/>
          <a:p>
            <a:pPr marL="171450" indent="-171450">
              <a:lnSpc>
                <a:spcPct val="150000"/>
              </a:lnSpc>
              <a:spcAft>
                <a:spcPts val="600"/>
              </a:spcAft>
              <a:buFont typeface="Arial" panose="020B0604020202020204" pitchFamily="34" charset="0"/>
              <a:buChar char="•"/>
            </a:pPr>
            <a:r>
              <a:rPr lang="en-US" sz="900" dirty="0">
                <a:latin typeface="Century Gothic" panose="020B0502020202020204" pitchFamily="34" charset="0"/>
                <a:cs typeface="Open Sans Light" panose="020B0306030504020204" pitchFamily="34" charset="0"/>
              </a:rPr>
              <a:t>We apply transfer learning of the Faster R-CNN model i.e. pre-trained model on the COCO dataset</a:t>
            </a:r>
          </a:p>
          <a:p>
            <a:pPr marL="171450" indent="-171450">
              <a:lnSpc>
                <a:spcPct val="150000"/>
              </a:lnSpc>
              <a:spcAft>
                <a:spcPts val="600"/>
              </a:spcAft>
              <a:buFont typeface="Arial" panose="020B0604020202020204" pitchFamily="34" charset="0"/>
              <a:buChar char="•"/>
            </a:pPr>
            <a:r>
              <a:rPr lang="en-US" sz="900" dirty="0">
                <a:latin typeface="Century Gothic" panose="020B0502020202020204" pitchFamily="34" charset="0"/>
                <a:cs typeface="Open Sans Light" panose="020B0306030504020204" pitchFamily="34" charset="0"/>
              </a:rPr>
              <a:t>We split the data into 90:10, trained the model </a:t>
            </a:r>
          </a:p>
          <a:p>
            <a:pPr marL="171450" indent="-171450">
              <a:lnSpc>
                <a:spcPct val="150000"/>
              </a:lnSpc>
              <a:spcAft>
                <a:spcPts val="600"/>
              </a:spcAft>
              <a:buFont typeface="Arial" panose="020B0604020202020204" pitchFamily="34" charset="0"/>
              <a:buChar char="•"/>
            </a:pPr>
            <a:r>
              <a:rPr lang="en-US" sz="900" dirty="0">
                <a:latin typeface="Century Gothic" panose="020B0502020202020204" pitchFamily="34" charset="0"/>
                <a:cs typeface="Open Sans Light" panose="020B0306030504020204" pitchFamily="34" charset="0"/>
              </a:rPr>
              <a:t>This code is developed using </a:t>
            </a:r>
            <a:r>
              <a:rPr lang="en-US" sz="900" dirty="0" err="1">
                <a:latin typeface="Century Gothic" panose="020B0502020202020204" pitchFamily="34" charset="0"/>
                <a:cs typeface="Open Sans Light" panose="020B0306030504020204" pitchFamily="34" charset="0"/>
              </a:rPr>
              <a:t>RoIAlign</a:t>
            </a:r>
            <a:r>
              <a:rPr lang="en-US" sz="900" dirty="0">
                <a:latin typeface="Century Gothic" panose="020B0502020202020204" pitchFamily="34" charset="0"/>
                <a:cs typeface="Open Sans Light" panose="020B0306030504020204" pitchFamily="34" charset="0"/>
              </a:rPr>
              <a:t> instead of </a:t>
            </a:r>
            <a:r>
              <a:rPr lang="en-US" sz="900" dirty="0" err="1">
                <a:latin typeface="Century Gothic" panose="020B0502020202020204" pitchFamily="34" charset="0"/>
                <a:cs typeface="Open Sans Light" panose="020B0306030504020204" pitchFamily="34" charset="0"/>
              </a:rPr>
              <a:t>RoIPooling</a:t>
            </a:r>
            <a:endParaRPr lang="en-US" sz="900" dirty="0">
              <a:latin typeface="Century Gothic" panose="020B0502020202020204" pitchFamily="34" charset="0"/>
              <a:cs typeface="Open Sans Light" panose="020B0306030504020204" pitchFamily="34" charset="0"/>
            </a:endParaRPr>
          </a:p>
          <a:p>
            <a:pPr marL="171450" indent="-171450">
              <a:lnSpc>
                <a:spcPct val="150000"/>
              </a:lnSpc>
              <a:spcAft>
                <a:spcPts val="600"/>
              </a:spcAft>
              <a:buFont typeface="Arial" panose="020B0604020202020204" pitchFamily="34" charset="0"/>
              <a:buChar char="•"/>
            </a:pPr>
            <a:r>
              <a:rPr lang="en-US" sz="900" dirty="0">
                <a:latin typeface="Century Gothic" panose="020B0502020202020204" pitchFamily="34" charset="0"/>
                <a:cs typeface="Open Sans Light" panose="020B0306030504020204" pitchFamily="34" charset="0"/>
              </a:rPr>
              <a:t>We used  Visualizer utility to draw the predictions on the image</a:t>
            </a:r>
          </a:p>
        </p:txBody>
      </p:sp>
      <p:sp>
        <p:nvSpPr>
          <p:cNvPr id="92" name="TextBox 91">
            <a:extLst>
              <a:ext uri="{FF2B5EF4-FFF2-40B4-BE49-F238E27FC236}">
                <a16:creationId xmlns:a16="http://schemas.microsoft.com/office/drawing/2014/main" id="{791E0EB6-91FC-409B-A17C-59201DECA32D}"/>
              </a:ext>
            </a:extLst>
          </p:cNvPr>
          <p:cNvSpPr txBox="1"/>
          <p:nvPr/>
        </p:nvSpPr>
        <p:spPr>
          <a:xfrm>
            <a:off x="9485588" y="4515590"/>
            <a:ext cx="1979842" cy="273729"/>
          </a:xfrm>
          <a:prstGeom prst="rect">
            <a:avLst/>
          </a:prstGeom>
          <a:noFill/>
        </p:spPr>
        <p:txBody>
          <a:bodyPr wrap="square" rtlCol="0">
            <a:spAutoFit/>
          </a:bodyPr>
          <a:lstStyle/>
          <a:p>
            <a:pPr algn="ctr">
              <a:lnSpc>
                <a:spcPct val="150000"/>
              </a:lnSpc>
              <a:spcAft>
                <a:spcPts val="600"/>
              </a:spcAft>
            </a:pPr>
            <a:r>
              <a:rPr lang="en-ID" sz="900" dirty="0" err="1">
                <a:latin typeface="Century Gothic" panose="020B0502020202020204" pitchFamily="34" charset="0"/>
                <a:ea typeface="Inter Light" panose="020B0502030000000004" pitchFamily="34" charset="0"/>
                <a:cs typeface="Open Sans Light" panose="020B0306030504020204" pitchFamily="34" charset="0"/>
              </a:rPr>
              <a:t>xyz</a:t>
            </a:r>
            <a:endParaRPr lang="en-ID" sz="900" dirty="0">
              <a:latin typeface="Century Gothic" panose="020B0502020202020204" pitchFamily="34" charset="0"/>
              <a:ea typeface="Inter Light" panose="020B0502030000000004" pitchFamily="34" charset="0"/>
              <a:cs typeface="Open Sans Light" panose="020B0306030504020204" pitchFamily="34" charset="0"/>
            </a:endParaRPr>
          </a:p>
        </p:txBody>
      </p:sp>
      <p:sp>
        <p:nvSpPr>
          <p:cNvPr id="112" name="TextBox 111">
            <a:extLst>
              <a:ext uri="{FF2B5EF4-FFF2-40B4-BE49-F238E27FC236}">
                <a16:creationId xmlns:a16="http://schemas.microsoft.com/office/drawing/2014/main" id="{242406B3-2205-4FFE-8DF6-05A7331FCE2E}"/>
              </a:ext>
            </a:extLst>
          </p:cNvPr>
          <p:cNvSpPr txBox="1"/>
          <p:nvPr/>
        </p:nvSpPr>
        <p:spPr>
          <a:xfrm>
            <a:off x="5146754" y="5397687"/>
            <a:ext cx="1899414" cy="273729"/>
          </a:xfrm>
          <a:prstGeom prst="rect">
            <a:avLst/>
          </a:prstGeom>
          <a:noFill/>
        </p:spPr>
        <p:txBody>
          <a:bodyPr wrap="square" rtlCol="0">
            <a:spAutoFit/>
          </a:bodyPr>
          <a:lstStyle/>
          <a:p>
            <a:pPr algn="ctr">
              <a:lnSpc>
                <a:spcPct val="150000"/>
              </a:lnSpc>
              <a:spcAft>
                <a:spcPts val="600"/>
              </a:spcAft>
            </a:pPr>
            <a:r>
              <a:rPr lang="en-ID" sz="900" dirty="0" err="1">
                <a:latin typeface="Century Gothic" panose="020B0502020202020204" pitchFamily="34" charset="0"/>
                <a:ea typeface="Inter Light" panose="020B0502030000000004" pitchFamily="34" charset="0"/>
                <a:cs typeface="Open Sans Light" panose="020B0306030504020204" pitchFamily="34" charset="0"/>
              </a:rPr>
              <a:t>xyz</a:t>
            </a:r>
            <a:endParaRPr lang="en-ID" sz="900" dirty="0">
              <a:latin typeface="Century Gothic" panose="020B0502020202020204" pitchFamily="34" charset="0"/>
              <a:ea typeface="Inter Light" panose="020B0502030000000004" pitchFamily="34" charset="0"/>
              <a:cs typeface="Open Sans Light" panose="020B0306030504020204" pitchFamily="34" charset="0"/>
            </a:endParaRPr>
          </a:p>
        </p:txBody>
      </p:sp>
      <p:sp>
        <p:nvSpPr>
          <p:cNvPr id="152" name="TextBox 151">
            <a:extLst>
              <a:ext uri="{FF2B5EF4-FFF2-40B4-BE49-F238E27FC236}">
                <a16:creationId xmlns:a16="http://schemas.microsoft.com/office/drawing/2014/main" id="{33DF8A08-42E8-49F2-92DF-E701323A74BC}"/>
              </a:ext>
            </a:extLst>
          </p:cNvPr>
          <p:cNvSpPr txBox="1"/>
          <p:nvPr/>
        </p:nvSpPr>
        <p:spPr>
          <a:xfrm>
            <a:off x="7501053" y="4981304"/>
            <a:ext cx="1566332" cy="273729"/>
          </a:xfrm>
          <a:prstGeom prst="rect">
            <a:avLst/>
          </a:prstGeom>
          <a:noFill/>
        </p:spPr>
        <p:txBody>
          <a:bodyPr wrap="square" rtlCol="0">
            <a:spAutoFit/>
          </a:bodyPr>
          <a:lstStyle/>
          <a:p>
            <a:pPr algn="ctr">
              <a:lnSpc>
                <a:spcPct val="150000"/>
              </a:lnSpc>
              <a:spcAft>
                <a:spcPts val="600"/>
              </a:spcAft>
            </a:pPr>
            <a:r>
              <a:rPr lang="en-ID" sz="900" dirty="0" err="1">
                <a:latin typeface="Century Gothic" panose="020B0502020202020204" pitchFamily="34" charset="0"/>
                <a:ea typeface="Inter Light" panose="020B0502030000000004" pitchFamily="34" charset="0"/>
                <a:cs typeface="Open Sans Light" panose="020B0306030504020204" pitchFamily="34" charset="0"/>
              </a:rPr>
              <a:t>xyz</a:t>
            </a:r>
            <a:endParaRPr lang="en-ID" sz="900" dirty="0">
              <a:latin typeface="Century Gothic" panose="020B0502020202020204" pitchFamily="34" charset="0"/>
              <a:ea typeface="Inter Light" panose="020B0502030000000004" pitchFamily="34" charset="0"/>
              <a:cs typeface="Open Sans Light" panose="020B0306030504020204" pitchFamily="34" charset="0"/>
            </a:endParaRPr>
          </a:p>
        </p:txBody>
      </p:sp>
      <p:sp>
        <p:nvSpPr>
          <p:cNvPr id="132" name="TextBox 131">
            <a:extLst>
              <a:ext uri="{FF2B5EF4-FFF2-40B4-BE49-F238E27FC236}">
                <a16:creationId xmlns:a16="http://schemas.microsoft.com/office/drawing/2014/main" id="{2517794E-48D0-4D20-99AA-D9C0D2496F32}"/>
              </a:ext>
            </a:extLst>
          </p:cNvPr>
          <p:cNvSpPr txBox="1"/>
          <p:nvPr/>
        </p:nvSpPr>
        <p:spPr>
          <a:xfrm>
            <a:off x="2955003" y="4981304"/>
            <a:ext cx="1899414" cy="273729"/>
          </a:xfrm>
          <a:prstGeom prst="rect">
            <a:avLst/>
          </a:prstGeom>
          <a:noFill/>
        </p:spPr>
        <p:txBody>
          <a:bodyPr wrap="square" rtlCol="0">
            <a:spAutoFit/>
          </a:bodyPr>
          <a:lstStyle/>
          <a:p>
            <a:pPr algn="ctr">
              <a:lnSpc>
                <a:spcPct val="150000"/>
              </a:lnSpc>
              <a:spcAft>
                <a:spcPts val="600"/>
              </a:spcAft>
            </a:pPr>
            <a:r>
              <a:rPr lang="en-ID" sz="900" dirty="0" err="1">
                <a:latin typeface="Century Gothic" panose="020B0502020202020204" pitchFamily="34" charset="0"/>
                <a:ea typeface="Inter Light" panose="020B0502030000000004" pitchFamily="34" charset="0"/>
                <a:cs typeface="Open Sans Light" panose="020B0306030504020204" pitchFamily="34" charset="0"/>
              </a:rPr>
              <a:t>xyz</a:t>
            </a:r>
            <a:endParaRPr lang="en-ID" sz="900" dirty="0">
              <a:latin typeface="Century Gothic" panose="020B0502020202020204" pitchFamily="34" charset="0"/>
              <a:ea typeface="Inter Light" panose="020B0502030000000004" pitchFamily="34" charset="0"/>
              <a:cs typeface="Open Sans Light" panose="020B0306030504020204" pitchFamily="34" charset="0"/>
            </a:endParaRPr>
          </a:p>
        </p:txBody>
      </p:sp>
      <p:sp>
        <p:nvSpPr>
          <p:cNvPr id="12" name="Freeform: Shape 11">
            <a:extLst>
              <a:ext uri="{FF2B5EF4-FFF2-40B4-BE49-F238E27FC236}">
                <a16:creationId xmlns:a16="http://schemas.microsoft.com/office/drawing/2014/main" id="{4B1B8759-97BF-439A-ADCA-8790D6C8E29B}"/>
              </a:ext>
            </a:extLst>
          </p:cNvPr>
          <p:cNvSpPr/>
          <p:nvPr/>
        </p:nvSpPr>
        <p:spPr>
          <a:xfrm>
            <a:off x="-4473" y="0"/>
            <a:ext cx="12196473" cy="4211103"/>
          </a:xfrm>
          <a:custGeom>
            <a:avLst/>
            <a:gdLst>
              <a:gd name="connsiteX0" fmla="*/ 0 w 7291066"/>
              <a:gd name="connsiteY0" fmla="*/ 0 h 4487554"/>
              <a:gd name="connsiteX1" fmla="*/ 7291066 w 7291066"/>
              <a:gd name="connsiteY1" fmla="*/ 0 h 4487554"/>
              <a:gd name="connsiteX2" fmla="*/ 7291066 w 7291066"/>
              <a:gd name="connsiteY2" fmla="*/ 3259646 h 4487554"/>
              <a:gd name="connsiteX3" fmla="*/ 3645533 w 7291066"/>
              <a:gd name="connsiteY3" fmla="*/ 4487554 h 4487554"/>
              <a:gd name="connsiteX4" fmla="*/ 0 w 7291066"/>
              <a:gd name="connsiteY4" fmla="*/ 3259646 h 4487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1066" h="4487554">
                <a:moveTo>
                  <a:pt x="0" y="0"/>
                </a:moveTo>
                <a:lnTo>
                  <a:pt x="7291066" y="0"/>
                </a:lnTo>
                <a:lnTo>
                  <a:pt x="7291066" y="3259646"/>
                </a:lnTo>
                <a:lnTo>
                  <a:pt x="3645533" y="4487554"/>
                </a:lnTo>
                <a:lnTo>
                  <a:pt x="0" y="3259646"/>
                </a:lnTo>
                <a:close/>
              </a:path>
            </a:pathLst>
          </a:custGeom>
          <a:solidFill>
            <a:srgbClr val="2874E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TextBox 1">
            <a:extLst>
              <a:ext uri="{FF2B5EF4-FFF2-40B4-BE49-F238E27FC236}">
                <a16:creationId xmlns:a16="http://schemas.microsoft.com/office/drawing/2014/main" id="{4A930A37-9694-4C7E-9611-2C5D1FCD1934}"/>
              </a:ext>
            </a:extLst>
          </p:cNvPr>
          <p:cNvSpPr txBox="1"/>
          <p:nvPr/>
        </p:nvSpPr>
        <p:spPr>
          <a:xfrm>
            <a:off x="699098" y="1021939"/>
            <a:ext cx="10248319" cy="553998"/>
          </a:xfrm>
          <a:prstGeom prst="rect">
            <a:avLst/>
          </a:prstGeom>
          <a:noFill/>
        </p:spPr>
        <p:txBody>
          <a:bodyPr wrap="none" rtlCol="0">
            <a:spAutoFit/>
          </a:bodyPr>
          <a:lstStyle/>
          <a:p>
            <a:pPr algn="ctr"/>
            <a:r>
              <a:rPr lang="en-US" sz="3000" b="1" dirty="0">
                <a:solidFill>
                  <a:schemeClr val="bg1"/>
                </a:solidFill>
                <a:latin typeface="Century Gothic" panose="020B0502020202020204" pitchFamily="34" charset="0"/>
              </a:rPr>
              <a:t>MODEL BUILDING: Salient features of each model used</a:t>
            </a:r>
          </a:p>
        </p:txBody>
      </p:sp>
      <p:sp>
        <p:nvSpPr>
          <p:cNvPr id="21" name="Oval 20">
            <a:extLst>
              <a:ext uri="{FF2B5EF4-FFF2-40B4-BE49-F238E27FC236}">
                <a16:creationId xmlns:a16="http://schemas.microsoft.com/office/drawing/2014/main" id="{FBB5F1E6-E681-442B-893E-CA642F29F5A9}"/>
              </a:ext>
            </a:extLst>
          </p:cNvPr>
          <p:cNvSpPr/>
          <p:nvPr/>
        </p:nvSpPr>
        <p:spPr>
          <a:xfrm>
            <a:off x="997044" y="2373863"/>
            <a:ext cx="1443906" cy="1443906"/>
          </a:xfrm>
          <a:prstGeom prst="ellipse">
            <a:avLst/>
          </a:prstGeom>
          <a:noFill/>
          <a:ln w="41275">
            <a:gradFill flip="none" rotWithShape="1">
              <a:gsLst>
                <a:gs pos="47000">
                  <a:schemeClr val="bg1"/>
                </a:gs>
                <a:gs pos="49000">
                  <a:srgbClr val="93D6D9"/>
                </a:gs>
              </a:gsLst>
              <a:lin ang="6180000" scaled="0"/>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93" name="Oval 92">
            <a:extLst>
              <a:ext uri="{FF2B5EF4-FFF2-40B4-BE49-F238E27FC236}">
                <a16:creationId xmlns:a16="http://schemas.microsoft.com/office/drawing/2014/main" id="{F7F80122-6957-453C-9B64-6F22F4C1AC3A}"/>
              </a:ext>
            </a:extLst>
          </p:cNvPr>
          <p:cNvSpPr/>
          <p:nvPr/>
        </p:nvSpPr>
        <p:spPr>
          <a:xfrm>
            <a:off x="9756062" y="2373863"/>
            <a:ext cx="1443906" cy="1443906"/>
          </a:xfrm>
          <a:prstGeom prst="ellipse">
            <a:avLst/>
          </a:prstGeom>
          <a:noFill/>
          <a:ln w="41275">
            <a:gradFill>
              <a:gsLst>
                <a:gs pos="48000">
                  <a:schemeClr val="bg1"/>
                </a:gs>
                <a:gs pos="51000">
                  <a:srgbClr val="677E87"/>
                </a:gs>
              </a:gsLst>
              <a:lin ang="468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13" name="Oval 112">
            <a:extLst>
              <a:ext uri="{FF2B5EF4-FFF2-40B4-BE49-F238E27FC236}">
                <a16:creationId xmlns:a16="http://schemas.microsoft.com/office/drawing/2014/main" id="{87A32F11-089E-4C6C-BE33-A016F2CF74E0}"/>
              </a:ext>
            </a:extLst>
          </p:cNvPr>
          <p:cNvSpPr/>
          <p:nvPr/>
        </p:nvSpPr>
        <p:spPr>
          <a:xfrm>
            <a:off x="5377818" y="3269274"/>
            <a:ext cx="1443906" cy="1443906"/>
          </a:xfrm>
          <a:prstGeom prst="ellipse">
            <a:avLst/>
          </a:prstGeom>
          <a:noFill/>
          <a:ln w="41275">
            <a:gradFill flip="none" rotWithShape="1">
              <a:gsLst>
                <a:gs pos="36000">
                  <a:schemeClr val="bg1"/>
                </a:gs>
                <a:gs pos="39000">
                  <a:srgbClr val="28A2EE"/>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14" name="Group 13">
            <a:extLst>
              <a:ext uri="{FF2B5EF4-FFF2-40B4-BE49-F238E27FC236}">
                <a16:creationId xmlns:a16="http://schemas.microsoft.com/office/drawing/2014/main" id="{60C3958D-2ABF-7149-8B9C-EA310AB0A399}"/>
              </a:ext>
            </a:extLst>
          </p:cNvPr>
          <p:cNvGrpSpPr/>
          <p:nvPr/>
        </p:nvGrpSpPr>
        <p:grpSpPr>
          <a:xfrm>
            <a:off x="5517826" y="3406403"/>
            <a:ext cx="1163884" cy="1164776"/>
            <a:chOff x="5517826" y="3463555"/>
            <a:chExt cx="1163884" cy="1164776"/>
          </a:xfrm>
        </p:grpSpPr>
        <p:sp>
          <p:nvSpPr>
            <p:cNvPr id="114" name="Oval 113">
              <a:extLst>
                <a:ext uri="{FF2B5EF4-FFF2-40B4-BE49-F238E27FC236}">
                  <a16:creationId xmlns:a16="http://schemas.microsoft.com/office/drawing/2014/main" id="{94B275E9-2704-4307-87BB-4B78438DEABD}"/>
                </a:ext>
              </a:extLst>
            </p:cNvPr>
            <p:cNvSpPr/>
            <p:nvPr/>
          </p:nvSpPr>
          <p:spPr>
            <a:xfrm>
              <a:off x="5517826" y="3463555"/>
              <a:ext cx="1163884" cy="1164776"/>
            </a:xfrm>
            <a:prstGeom prst="ellipse">
              <a:avLst/>
            </a:prstGeom>
            <a:solidFill>
              <a:schemeClr val="bg1"/>
            </a:solidFill>
            <a:ln>
              <a:noFill/>
            </a:ln>
            <a:effectLst>
              <a:outerShdw blurRad="381000" dist="127000" dir="5400000" algn="t" rotWithShape="0">
                <a:schemeClr val="tx1">
                  <a:lumMod val="65000"/>
                  <a:lumOff val="3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15" name="Oval 114">
              <a:extLst>
                <a:ext uri="{FF2B5EF4-FFF2-40B4-BE49-F238E27FC236}">
                  <a16:creationId xmlns:a16="http://schemas.microsoft.com/office/drawing/2014/main" id="{15FB1F17-7B79-40E4-A577-0D7B016E1197}"/>
                </a:ext>
              </a:extLst>
            </p:cNvPr>
            <p:cNvSpPr/>
            <p:nvPr/>
          </p:nvSpPr>
          <p:spPr>
            <a:xfrm>
              <a:off x="5560424" y="3510857"/>
              <a:ext cx="1069347" cy="1070168"/>
            </a:xfrm>
            <a:prstGeom prst="ellipse">
              <a:avLst/>
            </a:prstGeom>
            <a:solidFill>
              <a:schemeClr val="bg1"/>
            </a:solidFill>
            <a:ln>
              <a:noFill/>
            </a:ln>
            <a:effectLst>
              <a:innerShdw dist="165100" dir="19800000">
                <a:srgbClr val="28A2EE"/>
              </a:inn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
        <p:nvSpPr>
          <p:cNvPr id="153" name="Oval 152">
            <a:extLst>
              <a:ext uri="{FF2B5EF4-FFF2-40B4-BE49-F238E27FC236}">
                <a16:creationId xmlns:a16="http://schemas.microsoft.com/office/drawing/2014/main" id="{4943D887-7766-4638-A28E-E4D645309883}"/>
              </a:ext>
            </a:extLst>
          </p:cNvPr>
          <p:cNvSpPr/>
          <p:nvPr/>
        </p:nvSpPr>
        <p:spPr>
          <a:xfrm>
            <a:off x="7566940" y="2852891"/>
            <a:ext cx="1443906" cy="1443906"/>
          </a:xfrm>
          <a:prstGeom prst="ellipse">
            <a:avLst/>
          </a:prstGeom>
          <a:noFill/>
          <a:ln w="41275">
            <a:gradFill>
              <a:gsLst>
                <a:gs pos="46000">
                  <a:schemeClr val="bg1"/>
                </a:gs>
                <a:gs pos="48000">
                  <a:srgbClr val="79C3C5"/>
                </a:gs>
              </a:gsLst>
              <a:lin ang="462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15" name="Group 14">
            <a:extLst>
              <a:ext uri="{FF2B5EF4-FFF2-40B4-BE49-F238E27FC236}">
                <a16:creationId xmlns:a16="http://schemas.microsoft.com/office/drawing/2014/main" id="{9A76B0F9-13EB-8044-A842-02DAC567C179}"/>
              </a:ext>
            </a:extLst>
          </p:cNvPr>
          <p:cNvGrpSpPr/>
          <p:nvPr/>
        </p:nvGrpSpPr>
        <p:grpSpPr>
          <a:xfrm>
            <a:off x="7706948" y="2990020"/>
            <a:ext cx="1163884" cy="1164776"/>
            <a:chOff x="7706948" y="2990020"/>
            <a:chExt cx="1163884" cy="1164776"/>
          </a:xfrm>
        </p:grpSpPr>
        <p:sp>
          <p:nvSpPr>
            <p:cNvPr id="154" name="Oval 153">
              <a:extLst>
                <a:ext uri="{FF2B5EF4-FFF2-40B4-BE49-F238E27FC236}">
                  <a16:creationId xmlns:a16="http://schemas.microsoft.com/office/drawing/2014/main" id="{B0CBBB53-A7BB-4E93-B799-E7C8FC57577F}"/>
                </a:ext>
              </a:extLst>
            </p:cNvPr>
            <p:cNvSpPr/>
            <p:nvPr/>
          </p:nvSpPr>
          <p:spPr>
            <a:xfrm>
              <a:off x="7706948" y="2990020"/>
              <a:ext cx="1163884" cy="1164776"/>
            </a:xfrm>
            <a:prstGeom prst="ellipse">
              <a:avLst/>
            </a:prstGeom>
            <a:solidFill>
              <a:schemeClr val="bg1"/>
            </a:solidFill>
            <a:ln>
              <a:noFill/>
            </a:ln>
            <a:effectLst>
              <a:outerShdw blurRad="381000" dist="127000" dir="5400000" algn="t" rotWithShape="0">
                <a:schemeClr val="tx1">
                  <a:lumMod val="65000"/>
                  <a:lumOff val="3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55" name="Oval 154">
              <a:extLst>
                <a:ext uri="{FF2B5EF4-FFF2-40B4-BE49-F238E27FC236}">
                  <a16:creationId xmlns:a16="http://schemas.microsoft.com/office/drawing/2014/main" id="{3EA52A22-82A8-467E-A471-C82C46C9ED64}"/>
                </a:ext>
              </a:extLst>
            </p:cNvPr>
            <p:cNvSpPr/>
            <p:nvPr/>
          </p:nvSpPr>
          <p:spPr>
            <a:xfrm>
              <a:off x="7749546" y="3037322"/>
              <a:ext cx="1069347" cy="1070168"/>
            </a:xfrm>
            <a:prstGeom prst="ellipse">
              <a:avLst/>
            </a:prstGeom>
            <a:solidFill>
              <a:schemeClr val="bg1"/>
            </a:solidFill>
            <a:ln>
              <a:noFill/>
            </a:ln>
            <a:effectLst>
              <a:innerShdw dist="165100" dir="5400000">
                <a:srgbClr val="79C3C5"/>
              </a:inn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
        <p:nvSpPr>
          <p:cNvPr id="133" name="Oval 132">
            <a:extLst>
              <a:ext uri="{FF2B5EF4-FFF2-40B4-BE49-F238E27FC236}">
                <a16:creationId xmlns:a16="http://schemas.microsoft.com/office/drawing/2014/main" id="{8B1F868B-7E13-4514-82BE-C874F0655417}"/>
              </a:ext>
            </a:extLst>
          </p:cNvPr>
          <p:cNvSpPr/>
          <p:nvPr/>
        </p:nvSpPr>
        <p:spPr>
          <a:xfrm>
            <a:off x="3187431" y="2852891"/>
            <a:ext cx="1443906" cy="1443906"/>
          </a:xfrm>
          <a:prstGeom prst="ellipse">
            <a:avLst/>
          </a:prstGeom>
          <a:noFill/>
          <a:ln w="41275">
            <a:gradFill>
              <a:gsLst>
                <a:gs pos="44000">
                  <a:schemeClr val="bg1"/>
                </a:gs>
                <a:gs pos="46000">
                  <a:srgbClr val="9B7ECC"/>
                </a:gs>
              </a:gsLst>
              <a:lin ang="612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nvGrpSpPr>
          <p:cNvPr id="13" name="Group 12">
            <a:extLst>
              <a:ext uri="{FF2B5EF4-FFF2-40B4-BE49-F238E27FC236}">
                <a16:creationId xmlns:a16="http://schemas.microsoft.com/office/drawing/2014/main" id="{8280EB35-C985-D549-8EA3-7EC779E5E008}"/>
              </a:ext>
            </a:extLst>
          </p:cNvPr>
          <p:cNvGrpSpPr/>
          <p:nvPr/>
        </p:nvGrpSpPr>
        <p:grpSpPr>
          <a:xfrm>
            <a:off x="3327439" y="2990020"/>
            <a:ext cx="1163884" cy="1164776"/>
            <a:chOff x="3327439" y="2990020"/>
            <a:chExt cx="1163884" cy="1164776"/>
          </a:xfrm>
        </p:grpSpPr>
        <p:sp>
          <p:nvSpPr>
            <p:cNvPr id="134" name="Oval 133">
              <a:extLst>
                <a:ext uri="{FF2B5EF4-FFF2-40B4-BE49-F238E27FC236}">
                  <a16:creationId xmlns:a16="http://schemas.microsoft.com/office/drawing/2014/main" id="{175B17F9-4563-41E5-AC16-460628824E62}"/>
                </a:ext>
              </a:extLst>
            </p:cNvPr>
            <p:cNvSpPr/>
            <p:nvPr/>
          </p:nvSpPr>
          <p:spPr>
            <a:xfrm>
              <a:off x="3327439" y="2990020"/>
              <a:ext cx="1163884" cy="1164776"/>
            </a:xfrm>
            <a:prstGeom prst="ellipse">
              <a:avLst/>
            </a:prstGeom>
            <a:solidFill>
              <a:schemeClr val="bg1"/>
            </a:solidFill>
            <a:ln>
              <a:noFill/>
            </a:ln>
            <a:effectLst>
              <a:outerShdw blurRad="381000" dist="127000" dir="5400000" algn="t" rotWithShape="0">
                <a:schemeClr val="tx1">
                  <a:lumMod val="65000"/>
                  <a:lumOff val="3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35" name="Oval 134">
              <a:extLst>
                <a:ext uri="{FF2B5EF4-FFF2-40B4-BE49-F238E27FC236}">
                  <a16:creationId xmlns:a16="http://schemas.microsoft.com/office/drawing/2014/main" id="{7D38BDA5-5FF8-4A2B-B112-905C4EF04849}"/>
                </a:ext>
              </a:extLst>
            </p:cNvPr>
            <p:cNvSpPr/>
            <p:nvPr/>
          </p:nvSpPr>
          <p:spPr>
            <a:xfrm>
              <a:off x="3370037" y="3037322"/>
              <a:ext cx="1069347" cy="1070168"/>
            </a:xfrm>
            <a:prstGeom prst="ellipse">
              <a:avLst/>
            </a:prstGeom>
            <a:solidFill>
              <a:schemeClr val="bg1"/>
            </a:solidFill>
            <a:ln>
              <a:noFill/>
            </a:ln>
            <a:effectLst>
              <a:innerShdw dist="165100" dir="16260000">
                <a:srgbClr val="9B7ECC"/>
              </a:inn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
        <p:nvSpPr>
          <p:cNvPr id="205" name="Oval 204">
            <a:extLst>
              <a:ext uri="{FF2B5EF4-FFF2-40B4-BE49-F238E27FC236}">
                <a16:creationId xmlns:a16="http://schemas.microsoft.com/office/drawing/2014/main" id="{63063870-36D0-4614-B900-5454F743D673}"/>
              </a:ext>
            </a:extLst>
          </p:cNvPr>
          <p:cNvSpPr/>
          <p:nvPr/>
        </p:nvSpPr>
        <p:spPr>
          <a:xfrm>
            <a:off x="6576399" y="134425"/>
            <a:ext cx="1032278" cy="1032278"/>
          </a:xfrm>
          <a:prstGeom prst="ellipse">
            <a:avLst/>
          </a:prstGeom>
          <a:noFill/>
          <a:ln w="76200" cap="flat" cmpd="sng" algn="ctr">
            <a:solidFill>
              <a:schemeClr val="bg1">
                <a:alpha val="1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Open Sans"/>
              <a:ea typeface="+mn-ea"/>
              <a:cs typeface="+mn-cs"/>
            </a:endParaRPr>
          </a:p>
        </p:txBody>
      </p:sp>
      <p:sp>
        <p:nvSpPr>
          <p:cNvPr id="206" name="Isosceles Triangle 205">
            <a:extLst>
              <a:ext uri="{FF2B5EF4-FFF2-40B4-BE49-F238E27FC236}">
                <a16:creationId xmlns:a16="http://schemas.microsoft.com/office/drawing/2014/main" id="{07608A73-E3CF-4F5B-BDBC-0E687A6CA38C}"/>
              </a:ext>
            </a:extLst>
          </p:cNvPr>
          <p:cNvSpPr/>
          <p:nvPr/>
        </p:nvSpPr>
        <p:spPr>
          <a:xfrm rot="9000000">
            <a:off x="7916116" y="1850712"/>
            <a:ext cx="619114" cy="530676"/>
          </a:xfrm>
          <a:prstGeom prst="triangle">
            <a:avLst/>
          </a:prstGeom>
          <a:noFill/>
          <a:ln w="76200" cap="flat" cmpd="sng" algn="ctr">
            <a:solidFill>
              <a:schemeClr val="bg1">
                <a:alpha val="15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Open Sans"/>
              <a:ea typeface="+mn-ea"/>
              <a:cs typeface="+mn-cs"/>
            </a:endParaRPr>
          </a:p>
        </p:txBody>
      </p:sp>
      <p:sp>
        <p:nvSpPr>
          <p:cNvPr id="56" name="Rectangle 55">
            <a:extLst>
              <a:ext uri="{FF2B5EF4-FFF2-40B4-BE49-F238E27FC236}">
                <a16:creationId xmlns:a16="http://schemas.microsoft.com/office/drawing/2014/main" id="{C1924AC9-513F-AF40-B709-6ACC915E9FFE}"/>
              </a:ext>
            </a:extLst>
          </p:cNvPr>
          <p:cNvSpPr/>
          <p:nvPr/>
        </p:nvSpPr>
        <p:spPr>
          <a:xfrm rot="2236403">
            <a:off x="9019838" y="684909"/>
            <a:ext cx="931498" cy="1272354"/>
          </a:xfrm>
          <a:prstGeom prst="rect">
            <a:avLst/>
          </a:prstGeom>
          <a:noFill/>
          <a:ln w="38100" cap="flat" cmpd="sng" algn="ctr">
            <a:solidFill>
              <a:schemeClr val="bg1">
                <a:alpha val="1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Open Sans"/>
              <a:ea typeface="+mn-ea"/>
              <a:cs typeface="+mn-cs"/>
            </a:endParaRPr>
          </a:p>
        </p:txBody>
      </p:sp>
      <p:sp>
        <p:nvSpPr>
          <p:cNvPr id="57" name="Isosceles Triangle 205">
            <a:extLst>
              <a:ext uri="{FF2B5EF4-FFF2-40B4-BE49-F238E27FC236}">
                <a16:creationId xmlns:a16="http://schemas.microsoft.com/office/drawing/2014/main" id="{73203B29-D5B1-874E-9E3D-DF733A4EB6A8}"/>
              </a:ext>
            </a:extLst>
          </p:cNvPr>
          <p:cNvSpPr/>
          <p:nvPr/>
        </p:nvSpPr>
        <p:spPr>
          <a:xfrm rot="444270">
            <a:off x="3043046" y="98874"/>
            <a:ext cx="3074652" cy="2635450"/>
          </a:xfrm>
          <a:prstGeom prst="triangle">
            <a:avLst/>
          </a:prstGeom>
          <a:noFill/>
          <a:ln w="38100" cap="flat" cmpd="sng" algn="ctr">
            <a:solidFill>
              <a:schemeClr val="bg1">
                <a:alpha val="1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Open Sans"/>
              <a:ea typeface="+mn-ea"/>
              <a:cs typeface="+mn-cs"/>
            </a:endParaRPr>
          </a:p>
        </p:txBody>
      </p:sp>
      <p:grpSp>
        <p:nvGrpSpPr>
          <p:cNvPr id="10" name="Group 9">
            <a:extLst>
              <a:ext uri="{FF2B5EF4-FFF2-40B4-BE49-F238E27FC236}">
                <a16:creationId xmlns:a16="http://schemas.microsoft.com/office/drawing/2014/main" id="{F1D46FED-73D9-7D4E-A1B8-E7727A76094A}"/>
              </a:ext>
            </a:extLst>
          </p:cNvPr>
          <p:cNvGrpSpPr/>
          <p:nvPr/>
        </p:nvGrpSpPr>
        <p:grpSpPr>
          <a:xfrm>
            <a:off x="1137052" y="2510992"/>
            <a:ext cx="1163884" cy="1164776"/>
            <a:chOff x="1137052" y="2296672"/>
            <a:chExt cx="1163884" cy="1164776"/>
          </a:xfrm>
        </p:grpSpPr>
        <p:sp>
          <p:nvSpPr>
            <p:cNvPr id="22" name="Oval 21">
              <a:extLst>
                <a:ext uri="{FF2B5EF4-FFF2-40B4-BE49-F238E27FC236}">
                  <a16:creationId xmlns:a16="http://schemas.microsoft.com/office/drawing/2014/main" id="{28A7CD7C-8A16-479B-BDBE-5C1D214F057A}"/>
                </a:ext>
              </a:extLst>
            </p:cNvPr>
            <p:cNvSpPr/>
            <p:nvPr/>
          </p:nvSpPr>
          <p:spPr>
            <a:xfrm>
              <a:off x="1137052" y="2296672"/>
              <a:ext cx="1163884" cy="1164776"/>
            </a:xfrm>
            <a:prstGeom prst="ellipse">
              <a:avLst/>
            </a:prstGeom>
            <a:solidFill>
              <a:schemeClr val="bg1"/>
            </a:solidFill>
            <a:ln>
              <a:noFill/>
            </a:ln>
            <a:effectLst>
              <a:outerShdw blurRad="381000" dist="127000" dir="5400000" algn="t" rotWithShape="0">
                <a:schemeClr val="tx1">
                  <a:lumMod val="65000"/>
                  <a:lumOff val="3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3" name="Oval 22">
              <a:extLst>
                <a:ext uri="{FF2B5EF4-FFF2-40B4-BE49-F238E27FC236}">
                  <a16:creationId xmlns:a16="http://schemas.microsoft.com/office/drawing/2014/main" id="{38526DD0-53E3-4E6D-BB0E-1053492F2703}"/>
                </a:ext>
              </a:extLst>
            </p:cNvPr>
            <p:cNvSpPr/>
            <p:nvPr/>
          </p:nvSpPr>
          <p:spPr>
            <a:xfrm>
              <a:off x="1179650" y="2343974"/>
              <a:ext cx="1069347" cy="1070168"/>
            </a:xfrm>
            <a:prstGeom prst="ellipse">
              <a:avLst/>
            </a:prstGeom>
            <a:solidFill>
              <a:schemeClr val="bg1"/>
            </a:solidFill>
            <a:ln>
              <a:noFill/>
            </a:ln>
            <a:effectLst>
              <a:innerShdw dist="165100" dir="13200000">
                <a:srgbClr val="93D6D9"/>
              </a:inn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grpSp>
      <p:grpSp>
        <p:nvGrpSpPr>
          <p:cNvPr id="16" name="Group 15">
            <a:extLst>
              <a:ext uri="{FF2B5EF4-FFF2-40B4-BE49-F238E27FC236}">
                <a16:creationId xmlns:a16="http://schemas.microsoft.com/office/drawing/2014/main" id="{0B998E0B-638F-DD40-B384-C0A96C4418F7}"/>
              </a:ext>
            </a:extLst>
          </p:cNvPr>
          <p:cNvGrpSpPr/>
          <p:nvPr/>
        </p:nvGrpSpPr>
        <p:grpSpPr>
          <a:xfrm>
            <a:off x="9896070" y="2510992"/>
            <a:ext cx="1163884" cy="1164776"/>
            <a:chOff x="9896070" y="2296672"/>
            <a:chExt cx="1163884" cy="1164776"/>
          </a:xfrm>
        </p:grpSpPr>
        <p:sp>
          <p:nvSpPr>
            <p:cNvPr id="94" name="Oval 93">
              <a:extLst>
                <a:ext uri="{FF2B5EF4-FFF2-40B4-BE49-F238E27FC236}">
                  <a16:creationId xmlns:a16="http://schemas.microsoft.com/office/drawing/2014/main" id="{6CD40F8F-8879-4101-BC21-430F8CCBA905}"/>
                </a:ext>
              </a:extLst>
            </p:cNvPr>
            <p:cNvSpPr/>
            <p:nvPr/>
          </p:nvSpPr>
          <p:spPr>
            <a:xfrm>
              <a:off x="9896070" y="2296672"/>
              <a:ext cx="1163884" cy="1164776"/>
            </a:xfrm>
            <a:prstGeom prst="ellipse">
              <a:avLst/>
            </a:prstGeom>
            <a:solidFill>
              <a:schemeClr val="bg1"/>
            </a:solidFill>
            <a:ln>
              <a:noFill/>
            </a:ln>
            <a:effectLst>
              <a:outerShdw blurRad="381000" dist="127000" dir="5400000" algn="t" rotWithShape="0">
                <a:schemeClr val="tx1">
                  <a:lumMod val="65000"/>
                  <a:lumOff val="3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95" name="Oval 94">
              <a:extLst>
                <a:ext uri="{FF2B5EF4-FFF2-40B4-BE49-F238E27FC236}">
                  <a16:creationId xmlns:a16="http://schemas.microsoft.com/office/drawing/2014/main" id="{3D9DFCDD-D9D2-4204-9623-42BA2BDBB83E}"/>
                </a:ext>
              </a:extLst>
            </p:cNvPr>
            <p:cNvSpPr/>
            <p:nvPr/>
          </p:nvSpPr>
          <p:spPr>
            <a:xfrm>
              <a:off x="9938668" y="2343974"/>
              <a:ext cx="1069347" cy="1070168"/>
            </a:xfrm>
            <a:prstGeom prst="ellipse">
              <a:avLst/>
            </a:prstGeom>
            <a:solidFill>
              <a:schemeClr val="bg1"/>
            </a:solidFill>
            <a:ln>
              <a:noFill/>
            </a:ln>
            <a:effectLst>
              <a:innerShdw dist="165100" dir="7920000">
                <a:srgbClr val="677E87"/>
              </a:inn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
        <p:nvSpPr>
          <p:cNvPr id="55" name="TextBox 54">
            <a:extLst>
              <a:ext uri="{FF2B5EF4-FFF2-40B4-BE49-F238E27FC236}">
                <a16:creationId xmlns:a16="http://schemas.microsoft.com/office/drawing/2014/main" id="{3C610537-D426-439C-A358-55CE756C5F2F}"/>
              </a:ext>
            </a:extLst>
          </p:cNvPr>
          <p:cNvSpPr txBox="1"/>
          <p:nvPr/>
        </p:nvSpPr>
        <p:spPr>
          <a:xfrm>
            <a:off x="5265207" y="3877797"/>
            <a:ext cx="1485705" cy="276999"/>
          </a:xfrm>
          <a:prstGeom prst="rect">
            <a:avLst/>
          </a:prstGeom>
          <a:noFill/>
        </p:spPr>
        <p:txBody>
          <a:bodyPr wrap="square" rtlCol="0">
            <a:spAutoFit/>
          </a:bodyPr>
          <a:lstStyle/>
          <a:p>
            <a:pPr algn="ctr"/>
            <a:r>
              <a:rPr lang="en-US" sz="1200" b="1" dirty="0">
                <a:solidFill>
                  <a:srgbClr val="28A2EE"/>
                </a:solidFill>
                <a:latin typeface="Century Gothic" panose="020B0502020202020204" pitchFamily="34" charset="0"/>
                <a:ea typeface="Inter SemiBold" panose="020B0502030000000004" pitchFamily="34" charset="0"/>
                <a:cs typeface="Arial" panose="020B0604020202020204" pitchFamily="34" charset="0"/>
              </a:rPr>
              <a:t>VGG19</a:t>
            </a:r>
          </a:p>
        </p:txBody>
      </p:sp>
      <p:sp>
        <p:nvSpPr>
          <p:cNvPr id="63" name="TextBox 62">
            <a:extLst>
              <a:ext uri="{FF2B5EF4-FFF2-40B4-BE49-F238E27FC236}">
                <a16:creationId xmlns:a16="http://schemas.microsoft.com/office/drawing/2014/main" id="{F9D9B93D-1909-44A8-ABE0-BD6B95601B6E}"/>
              </a:ext>
            </a:extLst>
          </p:cNvPr>
          <p:cNvSpPr txBox="1"/>
          <p:nvPr/>
        </p:nvSpPr>
        <p:spPr>
          <a:xfrm>
            <a:off x="7541366" y="3341480"/>
            <a:ext cx="1485705" cy="276999"/>
          </a:xfrm>
          <a:prstGeom prst="rect">
            <a:avLst/>
          </a:prstGeom>
          <a:noFill/>
        </p:spPr>
        <p:txBody>
          <a:bodyPr wrap="square" rtlCol="0">
            <a:spAutoFit/>
          </a:bodyPr>
          <a:lstStyle/>
          <a:p>
            <a:pPr algn="ctr"/>
            <a:r>
              <a:rPr lang="en-US" sz="1200" b="1" dirty="0">
                <a:solidFill>
                  <a:srgbClr val="79C3C5"/>
                </a:solidFill>
                <a:latin typeface="Century Gothic" panose="020B0502020202020204" pitchFamily="34" charset="0"/>
                <a:ea typeface="Inter SemiBold" panose="020B0502030000000004" pitchFamily="34" charset="0"/>
                <a:cs typeface="Arial" panose="020B0604020202020204" pitchFamily="34" charset="0"/>
              </a:rPr>
              <a:t>ResNet50</a:t>
            </a:r>
          </a:p>
        </p:txBody>
      </p:sp>
      <p:sp>
        <p:nvSpPr>
          <p:cNvPr id="64" name="TextBox 63">
            <a:extLst>
              <a:ext uri="{FF2B5EF4-FFF2-40B4-BE49-F238E27FC236}">
                <a16:creationId xmlns:a16="http://schemas.microsoft.com/office/drawing/2014/main" id="{F376A6A0-0B04-4E5D-A996-1E1F9A2AD56F}"/>
              </a:ext>
            </a:extLst>
          </p:cNvPr>
          <p:cNvSpPr txBox="1"/>
          <p:nvPr/>
        </p:nvSpPr>
        <p:spPr>
          <a:xfrm>
            <a:off x="9782725" y="2807609"/>
            <a:ext cx="1485705" cy="461665"/>
          </a:xfrm>
          <a:prstGeom prst="rect">
            <a:avLst/>
          </a:prstGeom>
          <a:noFill/>
        </p:spPr>
        <p:txBody>
          <a:bodyPr wrap="square" rtlCol="0">
            <a:spAutoFit/>
          </a:bodyPr>
          <a:lstStyle/>
          <a:p>
            <a:pPr algn="ctr"/>
            <a:r>
              <a:rPr lang="en-US" sz="1200" b="1" dirty="0">
                <a:solidFill>
                  <a:srgbClr val="677E87"/>
                </a:solidFill>
                <a:latin typeface="Century Gothic" panose="020B0502020202020204" pitchFamily="34" charset="0"/>
                <a:ea typeface="Inter SemiBold" panose="020B0502030000000004" pitchFamily="34" charset="0"/>
                <a:cs typeface="Arial" panose="020B0604020202020204" pitchFamily="34" charset="0"/>
              </a:rPr>
              <a:t>Inception</a:t>
            </a:r>
          </a:p>
          <a:p>
            <a:pPr algn="ctr"/>
            <a:r>
              <a:rPr lang="en-US" sz="1200" b="1" dirty="0">
                <a:solidFill>
                  <a:srgbClr val="677E87"/>
                </a:solidFill>
                <a:latin typeface="Century Gothic" panose="020B0502020202020204" pitchFamily="34" charset="0"/>
                <a:ea typeface="Inter SemiBold" panose="020B0502030000000004" pitchFamily="34" charset="0"/>
                <a:cs typeface="Arial" panose="020B0604020202020204" pitchFamily="34" charset="0"/>
              </a:rPr>
              <a:t>Net v3 </a:t>
            </a:r>
          </a:p>
        </p:txBody>
      </p:sp>
      <p:sp>
        <p:nvSpPr>
          <p:cNvPr id="65" name="TextBox 64">
            <a:extLst>
              <a:ext uri="{FF2B5EF4-FFF2-40B4-BE49-F238E27FC236}">
                <a16:creationId xmlns:a16="http://schemas.microsoft.com/office/drawing/2014/main" id="{D3687148-F5A7-4ECD-B880-2800AC0E7FED}"/>
              </a:ext>
            </a:extLst>
          </p:cNvPr>
          <p:cNvSpPr txBox="1"/>
          <p:nvPr/>
        </p:nvSpPr>
        <p:spPr>
          <a:xfrm>
            <a:off x="3178376" y="3508540"/>
            <a:ext cx="1485705" cy="276999"/>
          </a:xfrm>
          <a:prstGeom prst="rect">
            <a:avLst/>
          </a:prstGeom>
          <a:noFill/>
        </p:spPr>
        <p:txBody>
          <a:bodyPr wrap="square" rtlCol="0">
            <a:spAutoFit/>
          </a:bodyPr>
          <a:lstStyle/>
          <a:p>
            <a:pPr algn="ctr"/>
            <a:r>
              <a:rPr lang="en-US" sz="1200" b="1" dirty="0">
                <a:solidFill>
                  <a:srgbClr val="9B7ECC"/>
                </a:solidFill>
                <a:latin typeface="Century Gothic" panose="020B0502020202020204" pitchFamily="34" charset="0"/>
                <a:ea typeface="Inter SemiBold" panose="020B0502030000000004" pitchFamily="34" charset="0"/>
                <a:cs typeface="Arial" panose="020B0604020202020204" pitchFamily="34" charset="0"/>
              </a:rPr>
              <a:t>U-NET</a:t>
            </a:r>
          </a:p>
        </p:txBody>
      </p:sp>
      <p:sp>
        <p:nvSpPr>
          <p:cNvPr id="66" name="TextBox 65">
            <a:extLst>
              <a:ext uri="{FF2B5EF4-FFF2-40B4-BE49-F238E27FC236}">
                <a16:creationId xmlns:a16="http://schemas.microsoft.com/office/drawing/2014/main" id="{061AC4EC-4B57-49FD-B792-ADB4434D3086}"/>
              </a:ext>
            </a:extLst>
          </p:cNvPr>
          <p:cNvSpPr txBox="1"/>
          <p:nvPr/>
        </p:nvSpPr>
        <p:spPr>
          <a:xfrm>
            <a:off x="1016255" y="2914236"/>
            <a:ext cx="1485705" cy="461665"/>
          </a:xfrm>
          <a:prstGeom prst="rect">
            <a:avLst/>
          </a:prstGeom>
          <a:noFill/>
        </p:spPr>
        <p:txBody>
          <a:bodyPr wrap="square" rtlCol="0">
            <a:spAutoFit/>
          </a:bodyPr>
          <a:lstStyle/>
          <a:p>
            <a:pPr algn="ctr"/>
            <a:r>
              <a:rPr lang="en-US" sz="1200" b="1" dirty="0">
                <a:solidFill>
                  <a:srgbClr val="93D6D9"/>
                </a:solidFill>
                <a:latin typeface="Century Gothic" panose="020B0502020202020204" pitchFamily="34" charset="0"/>
                <a:ea typeface="Inter SemiBold" panose="020B0502030000000004" pitchFamily="34" charset="0"/>
                <a:cs typeface="Arial" panose="020B0604020202020204" pitchFamily="34" charset="0"/>
              </a:rPr>
              <a:t>Faster </a:t>
            </a:r>
          </a:p>
          <a:p>
            <a:pPr algn="ctr"/>
            <a:r>
              <a:rPr lang="en-US" sz="1200" b="1" dirty="0">
                <a:solidFill>
                  <a:srgbClr val="93D6D9"/>
                </a:solidFill>
                <a:latin typeface="Century Gothic" panose="020B0502020202020204" pitchFamily="34" charset="0"/>
                <a:ea typeface="Inter SemiBold" panose="020B0502030000000004" pitchFamily="34" charset="0"/>
                <a:cs typeface="Arial" panose="020B0604020202020204" pitchFamily="34" charset="0"/>
              </a:rPr>
              <a:t>R-CNN</a:t>
            </a:r>
          </a:p>
        </p:txBody>
      </p:sp>
      <p:sp>
        <p:nvSpPr>
          <p:cNvPr id="67" name="TextBox 66">
            <a:extLst>
              <a:ext uri="{FF2B5EF4-FFF2-40B4-BE49-F238E27FC236}">
                <a16:creationId xmlns:a16="http://schemas.microsoft.com/office/drawing/2014/main" id="{FB4EA595-AF99-47AA-ACE0-404C8A2AB9FA}"/>
              </a:ext>
            </a:extLst>
          </p:cNvPr>
          <p:cNvSpPr txBox="1"/>
          <p:nvPr/>
        </p:nvSpPr>
        <p:spPr>
          <a:xfrm>
            <a:off x="11008015" y="1588167"/>
            <a:ext cx="1874658" cy="646331"/>
          </a:xfrm>
          <a:prstGeom prst="rect">
            <a:avLst/>
          </a:prstGeom>
          <a:solidFill>
            <a:schemeClr val="accent4"/>
          </a:solidFill>
        </p:spPr>
        <p:txBody>
          <a:bodyPr wrap="square" rtlCol="0">
            <a:spAutoFit/>
          </a:bodyPr>
          <a:lstStyle/>
          <a:p>
            <a:r>
              <a:rPr lang="en-US" b="1" dirty="0"/>
              <a:t>INSERT DETAILS for each model</a:t>
            </a:r>
            <a:endParaRPr lang="en-IN" b="1" dirty="0"/>
          </a:p>
        </p:txBody>
      </p:sp>
      <p:sp>
        <p:nvSpPr>
          <p:cNvPr id="45" name="TextBox 44">
            <a:extLst>
              <a:ext uri="{FF2B5EF4-FFF2-40B4-BE49-F238E27FC236}">
                <a16:creationId xmlns:a16="http://schemas.microsoft.com/office/drawing/2014/main" id="{90065612-659D-40AC-AEC8-17FFA85693B5}"/>
              </a:ext>
            </a:extLst>
          </p:cNvPr>
          <p:cNvSpPr txBox="1"/>
          <p:nvPr/>
        </p:nvSpPr>
        <p:spPr>
          <a:xfrm>
            <a:off x="9402233" y="204020"/>
            <a:ext cx="2734734" cy="246221"/>
          </a:xfrm>
          <a:prstGeom prst="rect">
            <a:avLst/>
          </a:prstGeom>
          <a:noFill/>
        </p:spPr>
        <p:txBody>
          <a:bodyPr wrap="square">
            <a:spAutoFit/>
          </a:bodyPr>
          <a:lstStyle>
            <a:defPPr>
              <a:defRPr lang="en-US"/>
            </a:defPPr>
            <a:lvl1pPr>
              <a:defRPr sz="900" b="1" i="0" cap="small">
                <a:solidFill>
                  <a:schemeClr val="accent2"/>
                </a:solidFill>
                <a:effectLst/>
                <a:latin typeface="Arial" panose="020B0604020202020204" pitchFamily="34" charset="0"/>
              </a:defRPr>
            </a:lvl1pPr>
          </a:lstStyle>
          <a:p>
            <a:r>
              <a:rPr lang="en-US" sz="1000" dirty="0">
                <a:solidFill>
                  <a:schemeClr val="bg1"/>
                </a:solidFill>
              </a:rPr>
              <a:t>Step-by-step walk through the solution</a:t>
            </a:r>
            <a:endParaRPr lang="en-IN" sz="1000" dirty="0">
              <a:solidFill>
                <a:schemeClr val="bg1"/>
              </a:solidFill>
            </a:endParaRPr>
          </a:p>
        </p:txBody>
      </p:sp>
    </p:spTree>
    <p:extLst>
      <p:ext uri="{BB962C8B-B14F-4D97-AF65-F5344CB8AC3E}">
        <p14:creationId xmlns:p14="http://schemas.microsoft.com/office/powerpoint/2010/main" val="364473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par>
                                <p:cTn id="10" presetID="22" presetClass="entr" presetSubtype="4" fill="hold" grpId="0" nodeType="withEffect">
                                  <p:stCondLst>
                                    <p:cond delay="1000"/>
                                  </p:stCondLst>
                                  <p:childTnLst>
                                    <p:set>
                                      <p:cBhvr>
                                        <p:cTn id="11" dur="1" fill="hold">
                                          <p:stCondLst>
                                            <p:cond delay="0"/>
                                          </p:stCondLst>
                                        </p:cTn>
                                        <p:tgtEl>
                                          <p:spTgt spid="58"/>
                                        </p:tgtEl>
                                        <p:attrNameLst>
                                          <p:attrName>style.visibility</p:attrName>
                                        </p:attrNameLst>
                                      </p:cBhvr>
                                      <p:to>
                                        <p:strVal val="visible"/>
                                      </p:to>
                                    </p:set>
                                    <p:animEffect transition="in" filter="wipe(down)">
                                      <p:cBhvr>
                                        <p:cTn id="12" dur="1000"/>
                                        <p:tgtEl>
                                          <p:spTgt spid="58"/>
                                        </p:tgtEl>
                                      </p:cBhvr>
                                    </p:animEffect>
                                  </p:childTnLst>
                                </p:cTn>
                              </p:par>
                              <p:par>
                                <p:cTn id="13" presetID="22" presetClass="entr" presetSubtype="4" fill="hold" grpId="0" nodeType="withEffect">
                                  <p:stCondLst>
                                    <p:cond delay="1250"/>
                                  </p:stCondLst>
                                  <p:childTnLst>
                                    <p:set>
                                      <p:cBhvr>
                                        <p:cTn id="14" dur="1" fill="hold">
                                          <p:stCondLst>
                                            <p:cond delay="0"/>
                                          </p:stCondLst>
                                        </p:cTn>
                                        <p:tgtEl>
                                          <p:spTgt spid="59"/>
                                        </p:tgtEl>
                                        <p:attrNameLst>
                                          <p:attrName>style.visibility</p:attrName>
                                        </p:attrNameLst>
                                      </p:cBhvr>
                                      <p:to>
                                        <p:strVal val="visible"/>
                                      </p:to>
                                    </p:set>
                                    <p:animEffect transition="in" filter="wipe(down)">
                                      <p:cBhvr>
                                        <p:cTn id="15" dur="1000"/>
                                        <p:tgtEl>
                                          <p:spTgt spid="59"/>
                                        </p:tgtEl>
                                      </p:cBhvr>
                                    </p:animEffect>
                                  </p:childTnLst>
                                </p:cTn>
                              </p:par>
                              <p:par>
                                <p:cTn id="16" presetID="22" presetClass="entr" presetSubtype="4" fill="hold" grpId="0" nodeType="withEffect">
                                  <p:stCondLst>
                                    <p:cond delay="1250"/>
                                  </p:stCondLst>
                                  <p:childTnLst>
                                    <p:set>
                                      <p:cBhvr>
                                        <p:cTn id="17" dur="1" fill="hold">
                                          <p:stCondLst>
                                            <p:cond delay="0"/>
                                          </p:stCondLst>
                                        </p:cTn>
                                        <p:tgtEl>
                                          <p:spTgt spid="61"/>
                                        </p:tgtEl>
                                        <p:attrNameLst>
                                          <p:attrName>style.visibility</p:attrName>
                                        </p:attrNameLst>
                                      </p:cBhvr>
                                      <p:to>
                                        <p:strVal val="visible"/>
                                      </p:to>
                                    </p:set>
                                    <p:animEffect transition="in" filter="wipe(down)">
                                      <p:cBhvr>
                                        <p:cTn id="18" dur="1000"/>
                                        <p:tgtEl>
                                          <p:spTgt spid="61"/>
                                        </p:tgtEl>
                                      </p:cBhvr>
                                    </p:animEffect>
                                  </p:childTnLst>
                                </p:cTn>
                              </p:par>
                              <p:par>
                                <p:cTn id="19" presetID="22" presetClass="entr" presetSubtype="4" fill="hold" grpId="0" nodeType="withEffect">
                                  <p:stCondLst>
                                    <p:cond delay="1500"/>
                                  </p:stCondLst>
                                  <p:childTnLst>
                                    <p:set>
                                      <p:cBhvr>
                                        <p:cTn id="20" dur="1" fill="hold">
                                          <p:stCondLst>
                                            <p:cond delay="0"/>
                                          </p:stCondLst>
                                        </p:cTn>
                                        <p:tgtEl>
                                          <p:spTgt spid="60"/>
                                        </p:tgtEl>
                                        <p:attrNameLst>
                                          <p:attrName>style.visibility</p:attrName>
                                        </p:attrNameLst>
                                      </p:cBhvr>
                                      <p:to>
                                        <p:strVal val="visible"/>
                                      </p:to>
                                    </p:set>
                                    <p:animEffect transition="in" filter="wipe(down)">
                                      <p:cBhvr>
                                        <p:cTn id="21" dur="1000"/>
                                        <p:tgtEl>
                                          <p:spTgt spid="60"/>
                                        </p:tgtEl>
                                      </p:cBhvr>
                                    </p:animEffect>
                                  </p:childTnLst>
                                </p:cTn>
                              </p:par>
                              <p:par>
                                <p:cTn id="22" presetID="22" presetClass="entr" presetSubtype="4" fill="hold" grpId="0" nodeType="withEffect">
                                  <p:stCondLst>
                                    <p:cond delay="1500"/>
                                  </p:stCondLst>
                                  <p:childTnLst>
                                    <p:set>
                                      <p:cBhvr>
                                        <p:cTn id="23" dur="1" fill="hold">
                                          <p:stCondLst>
                                            <p:cond delay="0"/>
                                          </p:stCondLst>
                                        </p:cTn>
                                        <p:tgtEl>
                                          <p:spTgt spid="62"/>
                                        </p:tgtEl>
                                        <p:attrNameLst>
                                          <p:attrName>style.visibility</p:attrName>
                                        </p:attrNameLst>
                                      </p:cBhvr>
                                      <p:to>
                                        <p:strVal val="visible"/>
                                      </p:to>
                                    </p:set>
                                    <p:animEffect transition="in" filter="wipe(down)">
                                      <p:cBhvr>
                                        <p:cTn id="24" dur="1000"/>
                                        <p:tgtEl>
                                          <p:spTgt spid="62"/>
                                        </p:tgtEl>
                                      </p:cBhvr>
                                    </p:animEffect>
                                  </p:childTnLst>
                                </p:cTn>
                              </p:par>
                              <p:par>
                                <p:cTn id="25" presetID="8" presetClass="emph" presetSubtype="0" repeatCount="indefinite" fill="hold" grpId="0" nodeType="withEffect">
                                  <p:stCondLst>
                                    <p:cond delay="0"/>
                                  </p:stCondLst>
                                  <p:endCondLst>
                                    <p:cond evt="onNext" delay="0">
                                      <p:tgtEl>
                                        <p:sldTgt/>
                                      </p:tgtEl>
                                    </p:cond>
                                  </p:endCondLst>
                                  <p:childTnLst>
                                    <p:animRot by="21600000">
                                      <p:cBhvr>
                                        <p:cTn id="26" dur="10000" fill="hold"/>
                                        <p:tgtEl>
                                          <p:spTgt spid="206"/>
                                        </p:tgtEl>
                                        <p:attrNameLst>
                                          <p:attrName>r</p:attrName>
                                        </p:attrNameLst>
                                      </p:cBhvr>
                                    </p:animRot>
                                  </p:childTnLst>
                                </p:cTn>
                              </p:par>
                              <p:par>
                                <p:cTn id="27" presetID="6" presetClass="emph" presetSubtype="0" repeatCount="indefinite" autoRev="1" fill="hold" grpId="0" nodeType="withEffect">
                                  <p:stCondLst>
                                    <p:cond delay="0"/>
                                  </p:stCondLst>
                                  <p:endCondLst>
                                    <p:cond evt="onNext" delay="0">
                                      <p:tgtEl>
                                        <p:sldTgt/>
                                      </p:tgtEl>
                                    </p:cond>
                                  </p:endCondLst>
                                  <p:childTnLst>
                                    <p:animScale>
                                      <p:cBhvr>
                                        <p:cTn id="28" dur="5000" fill="hold"/>
                                        <p:tgtEl>
                                          <p:spTgt spid="57"/>
                                        </p:tgtEl>
                                      </p:cBhvr>
                                      <p:by x="130000" y="130000"/>
                                    </p:animScale>
                                  </p:childTnLst>
                                </p:cTn>
                              </p:par>
                              <p:par>
                                <p:cTn id="29" presetID="8" presetClass="emph" presetSubtype="0" repeatCount="indefinite" fill="hold" grpId="0" nodeType="withEffect">
                                  <p:stCondLst>
                                    <p:cond delay="0"/>
                                  </p:stCondLst>
                                  <p:endCondLst>
                                    <p:cond evt="onNext" delay="0">
                                      <p:tgtEl>
                                        <p:sldTgt/>
                                      </p:tgtEl>
                                    </p:cond>
                                  </p:endCondLst>
                                  <p:childTnLst>
                                    <p:animRot by="-21600000">
                                      <p:cBhvr>
                                        <p:cTn id="30" dur="60000" fill="hold"/>
                                        <p:tgtEl>
                                          <p:spTgt spid="56"/>
                                        </p:tgtEl>
                                        <p:attrNameLst>
                                          <p:attrName>r</p:attrName>
                                        </p:attrNameLst>
                                      </p:cBhvr>
                                    </p:animRot>
                                  </p:childTnLst>
                                </p:cTn>
                              </p:par>
                              <p:par>
                                <p:cTn id="31" presetID="6" presetClass="emph" presetSubtype="0" repeatCount="indefinite" autoRev="1" fill="hold" grpId="0" nodeType="withEffect">
                                  <p:stCondLst>
                                    <p:cond delay="0"/>
                                  </p:stCondLst>
                                  <p:endCondLst>
                                    <p:cond evt="onNext" delay="0">
                                      <p:tgtEl>
                                        <p:sldTgt/>
                                      </p:tgtEl>
                                    </p:cond>
                                  </p:endCondLst>
                                  <p:childTnLst>
                                    <p:animScale>
                                      <p:cBhvr>
                                        <p:cTn id="32" dur="6000" fill="hold"/>
                                        <p:tgtEl>
                                          <p:spTgt spid="205"/>
                                        </p:tgtEl>
                                      </p:cBhvr>
                                      <p:by x="140000" y="140000"/>
                                    </p:animScale>
                                  </p:childTnLst>
                                </p:cTn>
                              </p:par>
                              <p:par>
                                <p:cTn id="33" presetID="23" presetClass="entr" presetSubtype="16" fill="hold" nodeType="withEffect">
                                  <p:stCondLst>
                                    <p:cond delay="1500"/>
                                  </p:stCondLst>
                                  <p:childTnLst>
                                    <p:set>
                                      <p:cBhvr>
                                        <p:cTn id="34" dur="1" fill="hold">
                                          <p:stCondLst>
                                            <p:cond delay="0"/>
                                          </p:stCondLst>
                                        </p:cTn>
                                        <p:tgtEl>
                                          <p:spTgt spid="14"/>
                                        </p:tgtEl>
                                        <p:attrNameLst>
                                          <p:attrName>style.visibility</p:attrName>
                                        </p:attrNameLst>
                                      </p:cBhvr>
                                      <p:to>
                                        <p:strVal val="visible"/>
                                      </p:to>
                                    </p:set>
                                    <p:anim calcmode="lin" valueType="num">
                                      <p:cBhvr>
                                        <p:cTn id="35" dur="1000" fill="hold"/>
                                        <p:tgtEl>
                                          <p:spTgt spid="14"/>
                                        </p:tgtEl>
                                        <p:attrNameLst>
                                          <p:attrName>ppt_w</p:attrName>
                                        </p:attrNameLst>
                                      </p:cBhvr>
                                      <p:tavLst>
                                        <p:tav tm="0">
                                          <p:val>
                                            <p:fltVal val="0"/>
                                          </p:val>
                                        </p:tav>
                                        <p:tav tm="100000">
                                          <p:val>
                                            <p:strVal val="#ppt_w"/>
                                          </p:val>
                                        </p:tav>
                                      </p:tavLst>
                                    </p:anim>
                                    <p:anim calcmode="lin" valueType="num">
                                      <p:cBhvr>
                                        <p:cTn id="36" dur="1000" fill="hold"/>
                                        <p:tgtEl>
                                          <p:spTgt spid="14"/>
                                        </p:tgtEl>
                                        <p:attrNameLst>
                                          <p:attrName>ppt_h</p:attrName>
                                        </p:attrNameLst>
                                      </p:cBhvr>
                                      <p:tavLst>
                                        <p:tav tm="0">
                                          <p:val>
                                            <p:fltVal val="0"/>
                                          </p:val>
                                        </p:tav>
                                        <p:tav tm="100000">
                                          <p:val>
                                            <p:strVal val="#ppt_h"/>
                                          </p:val>
                                        </p:tav>
                                      </p:tavLst>
                                    </p:anim>
                                  </p:childTnLst>
                                </p:cTn>
                              </p:par>
                              <p:par>
                                <p:cTn id="37" presetID="21" presetClass="entr" presetSubtype="1" fill="hold" grpId="0" nodeType="withEffect">
                                  <p:stCondLst>
                                    <p:cond delay="1500"/>
                                  </p:stCondLst>
                                  <p:childTnLst>
                                    <p:set>
                                      <p:cBhvr>
                                        <p:cTn id="38" dur="1" fill="hold">
                                          <p:stCondLst>
                                            <p:cond delay="0"/>
                                          </p:stCondLst>
                                        </p:cTn>
                                        <p:tgtEl>
                                          <p:spTgt spid="113"/>
                                        </p:tgtEl>
                                        <p:attrNameLst>
                                          <p:attrName>style.visibility</p:attrName>
                                        </p:attrNameLst>
                                      </p:cBhvr>
                                      <p:to>
                                        <p:strVal val="visible"/>
                                      </p:to>
                                    </p:set>
                                    <p:animEffect transition="in" filter="wheel(1)">
                                      <p:cBhvr>
                                        <p:cTn id="39" dur="1000"/>
                                        <p:tgtEl>
                                          <p:spTgt spid="113"/>
                                        </p:tgtEl>
                                      </p:cBhvr>
                                    </p:animEffect>
                                  </p:childTnLst>
                                </p:cTn>
                              </p:par>
                              <p:par>
                                <p:cTn id="40" presetID="10" presetClass="entr" presetSubtype="0" fill="hold" nodeType="withEffect">
                                  <p:stCondLst>
                                    <p:cond delay="250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childTnLst>
                                </p:cTn>
                              </p:par>
                              <p:par>
                                <p:cTn id="43" presetID="0" presetClass="path" presetSubtype="0" decel="50000" fill="hold" nodeType="withEffect">
                                  <p:stCondLst>
                                    <p:cond delay="2500"/>
                                  </p:stCondLst>
                                  <p:childTnLst>
                                    <p:animMotion origin="layout" path="M 0.17943 0.07523 L 4.81386E-17 -1.11111E-6 " pathEditMode="relative" rAng="0" ptsTypes="AA">
                                      <p:cBhvr>
                                        <p:cTn id="44" dur="1000" fill="hold"/>
                                        <p:tgtEl>
                                          <p:spTgt spid="13"/>
                                        </p:tgtEl>
                                        <p:attrNameLst>
                                          <p:attrName>ppt_x</p:attrName>
                                          <p:attrName>ppt_y</p:attrName>
                                        </p:attrNameLst>
                                      </p:cBhvr>
                                      <p:rCtr x="-9063" y="-3634"/>
                                    </p:animMotion>
                                  </p:childTnLst>
                                </p:cTn>
                              </p:par>
                              <p:par>
                                <p:cTn id="45" presetID="10" presetClass="entr" presetSubtype="0" fill="hold" nodeType="withEffect">
                                  <p:stCondLst>
                                    <p:cond delay="250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1000"/>
                                        <p:tgtEl>
                                          <p:spTgt spid="15"/>
                                        </p:tgtEl>
                                      </p:cBhvr>
                                    </p:animEffect>
                                  </p:childTnLst>
                                </p:cTn>
                              </p:par>
                              <p:par>
                                <p:cTn id="48" presetID="0" presetClass="path" presetSubtype="0" decel="50000" fill="hold" nodeType="withEffect">
                                  <p:stCondLst>
                                    <p:cond delay="2500"/>
                                  </p:stCondLst>
                                  <p:childTnLst>
                                    <p:animMotion origin="layout" path="M -0.17982 0.07477 L -3.54167E-6 2.59259E-6 " pathEditMode="relative" rAng="0" ptsTypes="AA">
                                      <p:cBhvr>
                                        <p:cTn id="49" dur="1000" fill="hold"/>
                                        <p:tgtEl>
                                          <p:spTgt spid="15"/>
                                        </p:tgtEl>
                                        <p:attrNameLst>
                                          <p:attrName>ppt_x</p:attrName>
                                          <p:attrName>ppt_y</p:attrName>
                                        </p:attrNameLst>
                                      </p:cBhvr>
                                      <p:rCtr x="8854" y="-3796"/>
                                    </p:animMotion>
                                  </p:childTnLst>
                                </p:cTn>
                              </p:par>
                              <p:par>
                                <p:cTn id="50" presetID="21" presetClass="entr" presetSubtype="1" fill="hold" grpId="0" nodeType="withEffect">
                                  <p:stCondLst>
                                    <p:cond delay="3000"/>
                                  </p:stCondLst>
                                  <p:childTnLst>
                                    <p:set>
                                      <p:cBhvr>
                                        <p:cTn id="51" dur="1" fill="hold">
                                          <p:stCondLst>
                                            <p:cond delay="0"/>
                                          </p:stCondLst>
                                        </p:cTn>
                                        <p:tgtEl>
                                          <p:spTgt spid="133"/>
                                        </p:tgtEl>
                                        <p:attrNameLst>
                                          <p:attrName>style.visibility</p:attrName>
                                        </p:attrNameLst>
                                      </p:cBhvr>
                                      <p:to>
                                        <p:strVal val="visible"/>
                                      </p:to>
                                    </p:set>
                                    <p:animEffect transition="in" filter="wheel(1)">
                                      <p:cBhvr>
                                        <p:cTn id="52" dur="1000"/>
                                        <p:tgtEl>
                                          <p:spTgt spid="133"/>
                                        </p:tgtEl>
                                      </p:cBhvr>
                                    </p:animEffect>
                                  </p:childTnLst>
                                </p:cTn>
                              </p:par>
                              <p:par>
                                <p:cTn id="53" presetID="21" presetClass="entr" presetSubtype="1" fill="hold" grpId="0" nodeType="withEffect">
                                  <p:stCondLst>
                                    <p:cond delay="3000"/>
                                  </p:stCondLst>
                                  <p:childTnLst>
                                    <p:set>
                                      <p:cBhvr>
                                        <p:cTn id="54" dur="1" fill="hold">
                                          <p:stCondLst>
                                            <p:cond delay="0"/>
                                          </p:stCondLst>
                                        </p:cTn>
                                        <p:tgtEl>
                                          <p:spTgt spid="153"/>
                                        </p:tgtEl>
                                        <p:attrNameLst>
                                          <p:attrName>style.visibility</p:attrName>
                                        </p:attrNameLst>
                                      </p:cBhvr>
                                      <p:to>
                                        <p:strVal val="visible"/>
                                      </p:to>
                                    </p:set>
                                    <p:animEffect transition="in" filter="wheel(1)">
                                      <p:cBhvr>
                                        <p:cTn id="55" dur="1000"/>
                                        <p:tgtEl>
                                          <p:spTgt spid="153"/>
                                        </p:tgtEl>
                                      </p:cBhvr>
                                    </p:animEffect>
                                  </p:childTnLst>
                                </p:cTn>
                              </p:par>
                              <p:par>
                                <p:cTn id="56" presetID="10" presetClass="entr" presetSubtype="0" fill="hold" nodeType="withEffect">
                                  <p:stCondLst>
                                    <p:cond delay="350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1000"/>
                                        <p:tgtEl>
                                          <p:spTgt spid="10"/>
                                        </p:tgtEl>
                                      </p:cBhvr>
                                    </p:animEffect>
                                  </p:childTnLst>
                                </p:cTn>
                              </p:par>
                              <p:par>
                                <p:cTn id="59" presetID="0" presetClass="path" presetSubtype="0" decel="50000" fill="hold" nodeType="withEffect">
                                  <p:stCondLst>
                                    <p:cond delay="3500"/>
                                  </p:stCondLst>
                                  <p:childTnLst>
                                    <p:animMotion origin="layout" path="M 0.17969 0.06991 L 4.58333E-6 4.07407E-6 " pathEditMode="relative" rAng="0" ptsTypes="AA">
                                      <p:cBhvr>
                                        <p:cTn id="60" dur="1000" fill="hold"/>
                                        <p:tgtEl>
                                          <p:spTgt spid="10"/>
                                        </p:tgtEl>
                                        <p:attrNameLst>
                                          <p:attrName>ppt_x</p:attrName>
                                          <p:attrName>ppt_y</p:attrName>
                                        </p:attrNameLst>
                                      </p:cBhvr>
                                      <p:rCtr x="-8893" y="-3727"/>
                                    </p:animMotion>
                                  </p:childTnLst>
                                </p:cTn>
                              </p:par>
                              <p:par>
                                <p:cTn id="61" presetID="10" presetClass="entr" presetSubtype="0" fill="hold" nodeType="withEffect">
                                  <p:stCondLst>
                                    <p:cond delay="350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1000"/>
                                        <p:tgtEl>
                                          <p:spTgt spid="16"/>
                                        </p:tgtEl>
                                      </p:cBhvr>
                                    </p:animEffect>
                                  </p:childTnLst>
                                </p:cTn>
                              </p:par>
                              <p:par>
                                <p:cTn id="64" presetID="0" presetClass="path" presetSubtype="0" decel="50000" fill="hold" nodeType="withEffect">
                                  <p:stCondLst>
                                    <p:cond delay="3500"/>
                                  </p:stCondLst>
                                  <p:childTnLst>
                                    <p:animMotion origin="layout" path="M -0.17813 0.06574 L -1.25E-6 -2.22222E-6 " pathEditMode="relative" rAng="0" ptsTypes="AA">
                                      <p:cBhvr>
                                        <p:cTn id="65" dur="1000" fill="hold"/>
                                        <p:tgtEl>
                                          <p:spTgt spid="16"/>
                                        </p:tgtEl>
                                        <p:attrNameLst>
                                          <p:attrName>ppt_x</p:attrName>
                                          <p:attrName>ppt_y</p:attrName>
                                        </p:attrNameLst>
                                      </p:cBhvr>
                                      <p:rCtr x="8789" y="-3472"/>
                                    </p:animMotion>
                                  </p:childTnLst>
                                </p:cTn>
                              </p:par>
                              <p:par>
                                <p:cTn id="66" presetID="21" presetClass="entr" presetSubtype="1" fill="hold" grpId="0" nodeType="withEffect">
                                  <p:stCondLst>
                                    <p:cond delay="4000"/>
                                  </p:stCondLst>
                                  <p:childTnLst>
                                    <p:set>
                                      <p:cBhvr>
                                        <p:cTn id="67" dur="1" fill="hold">
                                          <p:stCondLst>
                                            <p:cond delay="0"/>
                                          </p:stCondLst>
                                        </p:cTn>
                                        <p:tgtEl>
                                          <p:spTgt spid="21"/>
                                        </p:tgtEl>
                                        <p:attrNameLst>
                                          <p:attrName>style.visibility</p:attrName>
                                        </p:attrNameLst>
                                      </p:cBhvr>
                                      <p:to>
                                        <p:strVal val="visible"/>
                                      </p:to>
                                    </p:set>
                                    <p:animEffect transition="in" filter="wheel(1)">
                                      <p:cBhvr>
                                        <p:cTn id="68" dur="1000"/>
                                        <p:tgtEl>
                                          <p:spTgt spid="21"/>
                                        </p:tgtEl>
                                      </p:cBhvr>
                                    </p:animEffect>
                                  </p:childTnLst>
                                </p:cTn>
                              </p:par>
                              <p:par>
                                <p:cTn id="69" presetID="21" presetClass="entr" presetSubtype="1" fill="hold" grpId="0" nodeType="withEffect">
                                  <p:stCondLst>
                                    <p:cond delay="4000"/>
                                  </p:stCondLst>
                                  <p:childTnLst>
                                    <p:set>
                                      <p:cBhvr>
                                        <p:cTn id="70" dur="1" fill="hold">
                                          <p:stCondLst>
                                            <p:cond delay="0"/>
                                          </p:stCondLst>
                                        </p:cTn>
                                        <p:tgtEl>
                                          <p:spTgt spid="93"/>
                                        </p:tgtEl>
                                        <p:attrNameLst>
                                          <p:attrName>style.visibility</p:attrName>
                                        </p:attrNameLst>
                                      </p:cBhvr>
                                      <p:to>
                                        <p:strVal val="visible"/>
                                      </p:to>
                                    </p:set>
                                    <p:animEffect transition="in" filter="wheel(1)">
                                      <p:cBhvr>
                                        <p:cTn id="71" dur="10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61" grpId="0" animBg="1"/>
      <p:bldP spid="62" grpId="0" animBg="1"/>
      <p:bldP spid="60" grpId="0" animBg="1"/>
      <p:bldP spid="59" grpId="0" animBg="1"/>
      <p:bldP spid="12" grpId="0" animBg="1"/>
      <p:bldP spid="21" grpId="0" animBg="1"/>
      <p:bldP spid="93" grpId="0" animBg="1"/>
      <p:bldP spid="113" grpId="0" animBg="1"/>
      <p:bldP spid="153" grpId="0" animBg="1"/>
      <p:bldP spid="133" grpId="0" animBg="1"/>
      <p:bldP spid="205" grpId="0" animBg="1"/>
      <p:bldP spid="206" grpId="0" animBg="1"/>
      <p:bldP spid="56" grpId="0" animBg="1"/>
      <p:bldP spid="5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mage3">
            <a:extLst>
              <a:ext uri="{FF2B5EF4-FFF2-40B4-BE49-F238E27FC236}">
                <a16:creationId xmlns:a16="http://schemas.microsoft.com/office/drawing/2014/main" id="{E8779D19-1653-4B01-AD35-4F6D9561E4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9091" y="224277"/>
            <a:ext cx="9976861" cy="629197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E35CD34-9240-42F6-9219-995991294BDA}"/>
              </a:ext>
            </a:extLst>
          </p:cNvPr>
          <p:cNvSpPr txBox="1"/>
          <p:nvPr/>
        </p:nvSpPr>
        <p:spPr>
          <a:xfrm>
            <a:off x="11315700" y="1397000"/>
            <a:ext cx="1303867" cy="1754326"/>
          </a:xfrm>
          <a:prstGeom prst="rect">
            <a:avLst/>
          </a:prstGeom>
          <a:solidFill>
            <a:schemeClr val="accent4"/>
          </a:solidFill>
        </p:spPr>
        <p:txBody>
          <a:bodyPr wrap="square" rtlCol="0">
            <a:spAutoFit/>
          </a:bodyPr>
          <a:lstStyle/>
          <a:p>
            <a:r>
              <a:rPr lang="en-US" dirty="0"/>
              <a:t>SAMPLE – can we make &amp; display graphs like this? </a:t>
            </a:r>
            <a:endParaRPr lang="en-IN" dirty="0"/>
          </a:p>
        </p:txBody>
      </p:sp>
    </p:spTree>
    <p:extLst>
      <p:ext uri="{BB962C8B-B14F-4D97-AF65-F5344CB8AC3E}">
        <p14:creationId xmlns:p14="http://schemas.microsoft.com/office/powerpoint/2010/main" val="1391518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31797-3BFC-49DE-AEAC-90F11EAE28CC}"/>
              </a:ext>
            </a:extLst>
          </p:cNvPr>
          <p:cNvSpPr txBox="1">
            <a:spLocks/>
          </p:cNvSpPr>
          <p:nvPr/>
        </p:nvSpPr>
        <p:spPr>
          <a:xfrm>
            <a:off x="321733" y="664912"/>
            <a:ext cx="11455400" cy="592638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How does your final solution compare to the benchmark you laid out at the outset? Did you improve on the benchmark? Why or why not?</a:t>
            </a:r>
          </a:p>
          <a:p>
            <a:endParaRPr lang="en-US" sz="2800" dirty="0"/>
          </a:p>
          <a:p>
            <a:pPr marL="457200" indent="-457200">
              <a:buFont typeface="Arial" panose="020B0604020202020204" pitchFamily="34" charset="0"/>
              <a:buChar char="•"/>
            </a:pPr>
            <a:r>
              <a:rPr lang="en-US" sz="2800" dirty="0">
                <a:solidFill>
                  <a:srgbClr val="FF0000"/>
                </a:solidFill>
              </a:rPr>
              <a:t>We expected high mean average precision of ### at the outset but did not quite achieve the same. We measured it for various </a:t>
            </a:r>
            <a:r>
              <a:rPr lang="en-US" sz="2800" dirty="0" err="1">
                <a:solidFill>
                  <a:srgbClr val="FF0000"/>
                </a:solidFill>
              </a:rPr>
              <a:t>IoU</a:t>
            </a:r>
            <a:r>
              <a:rPr lang="en-US" sz="2800" dirty="0">
                <a:solidFill>
                  <a:srgbClr val="FF0000"/>
                </a:solidFill>
              </a:rPr>
              <a:t> thresholds </a:t>
            </a:r>
          </a:p>
        </p:txBody>
      </p:sp>
      <p:sp>
        <p:nvSpPr>
          <p:cNvPr id="4" name="TextBox 3">
            <a:extLst>
              <a:ext uri="{FF2B5EF4-FFF2-40B4-BE49-F238E27FC236}">
                <a16:creationId xmlns:a16="http://schemas.microsoft.com/office/drawing/2014/main" id="{114E0BA9-2B8D-46CA-905E-65017F7E91E9}"/>
              </a:ext>
            </a:extLst>
          </p:cNvPr>
          <p:cNvSpPr txBox="1"/>
          <p:nvPr/>
        </p:nvSpPr>
        <p:spPr>
          <a:xfrm>
            <a:off x="9038168" y="185513"/>
            <a:ext cx="3035300" cy="369332"/>
          </a:xfrm>
          <a:prstGeom prst="rect">
            <a:avLst/>
          </a:prstGeom>
          <a:noFill/>
        </p:spPr>
        <p:txBody>
          <a:bodyPr wrap="square">
            <a:spAutoFit/>
          </a:bodyPr>
          <a:lstStyle/>
          <a:p>
            <a:r>
              <a:rPr lang="en-IN" b="0" i="0" dirty="0">
                <a:effectLst/>
                <a:latin typeface="Arial" panose="020B0604020202020204" pitchFamily="34" charset="0"/>
              </a:rPr>
              <a:t>Comparison to benchmark</a:t>
            </a:r>
            <a:endParaRPr lang="en-IN" dirty="0"/>
          </a:p>
        </p:txBody>
      </p:sp>
      <p:sp>
        <p:nvSpPr>
          <p:cNvPr id="5" name="TextBox 4">
            <a:extLst>
              <a:ext uri="{FF2B5EF4-FFF2-40B4-BE49-F238E27FC236}">
                <a16:creationId xmlns:a16="http://schemas.microsoft.com/office/drawing/2014/main" id="{301F7278-9510-4654-BCD8-1839DF96D3AE}"/>
              </a:ext>
            </a:extLst>
          </p:cNvPr>
          <p:cNvSpPr txBox="1"/>
          <p:nvPr/>
        </p:nvSpPr>
        <p:spPr>
          <a:xfrm>
            <a:off x="11315700" y="1397000"/>
            <a:ext cx="1303867" cy="369332"/>
          </a:xfrm>
          <a:prstGeom prst="rect">
            <a:avLst/>
          </a:prstGeom>
          <a:solidFill>
            <a:schemeClr val="accent4"/>
          </a:solidFill>
        </p:spPr>
        <p:txBody>
          <a:bodyPr wrap="square" rtlCol="0">
            <a:spAutoFit/>
          </a:bodyPr>
          <a:lstStyle/>
          <a:p>
            <a:r>
              <a:rPr lang="en-US" dirty="0"/>
              <a:t>REVISIT</a:t>
            </a:r>
            <a:endParaRPr lang="en-IN" dirty="0"/>
          </a:p>
        </p:txBody>
      </p:sp>
    </p:spTree>
    <p:extLst>
      <p:ext uri="{BB962C8B-B14F-4D97-AF65-F5344CB8AC3E}">
        <p14:creationId xmlns:p14="http://schemas.microsoft.com/office/powerpoint/2010/main" val="39573296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4E8F08D-EA12-4049-A208-30964B5588CE}"/>
              </a:ext>
            </a:extLst>
          </p:cNvPr>
          <p:cNvSpPr txBox="1"/>
          <p:nvPr/>
        </p:nvSpPr>
        <p:spPr>
          <a:xfrm>
            <a:off x="558948" y="359095"/>
            <a:ext cx="9795638" cy="111438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2000" b="1" dirty="0">
                <a:effectLst/>
                <a:latin typeface="+mj-lt"/>
                <a:ea typeface="+mj-ea"/>
                <a:cs typeface="+mj-cs"/>
              </a:rPr>
              <a:t>Model Deployment  </a:t>
            </a:r>
            <a:r>
              <a:rPr lang="en-US" sz="1300" b="0" dirty="0">
                <a:effectLst/>
                <a:latin typeface="+mj-lt"/>
                <a:ea typeface="+mj-ea"/>
                <a:cs typeface="+mj-cs"/>
              </a:rPr>
              <a:t>-  </a:t>
            </a:r>
            <a:r>
              <a:rPr lang="en-US" sz="1300" b="0" dirty="0" err="1">
                <a:effectLst/>
                <a:latin typeface="+mj-lt"/>
                <a:ea typeface="+mj-ea"/>
                <a:cs typeface="+mj-cs"/>
              </a:rPr>
              <a:t>xyz</a:t>
            </a:r>
            <a:r>
              <a:rPr lang="en-US" sz="1300" b="0" dirty="0">
                <a:effectLst/>
                <a:latin typeface="+mj-lt"/>
                <a:ea typeface="+mj-ea"/>
                <a:cs typeface="+mj-cs"/>
              </a:rPr>
              <a:t> </a:t>
            </a:r>
          </a:p>
          <a:p>
            <a:pPr>
              <a:lnSpc>
                <a:spcPct val="90000"/>
              </a:lnSpc>
              <a:spcBef>
                <a:spcPct val="0"/>
              </a:spcBef>
              <a:spcAft>
                <a:spcPts val="600"/>
              </a:spcAft>
            </a:pPr>
            <a:endParaRPr lang="en-US" sz="1300" dirty="0">
              <a:latin typeface="+mj-lt"/>
              <a:ea typeface="+mj-ea"/>
              <a:cs typeface="+mj-cs"/>
            </a:endParaRPr>
          </a:p>
          <a:p>
            <a:pPr>
              <a:lnSpc>
                <a:spcPct val="90000"/>
              </a:lnSpc>
              <a:spcBef>
                <a:spcPct val="0"/>
              </a:spcBef>
              <a:spcAft>
                <a:spcPts val="600"/>
              </a:spcAft>
            </a:pPr>
            <a:r>
              <a:rPr lang="en-US" sz="1300" b="0" dirty="0">
                <a:effectLst/>
                <a:latin typeface="+mj-lt"/>
                <a:ea typeface="+mj-ea"/>
                <a:cs typeface="+mj-cs"/>
              </a:rPr>
              <a:t>    </a:t>
            </a:r>
          </a:p>
        </p:txBody>
      </p:sp>
      <p:pic>
        <p:nvPicPr>
          <p:cNvPr id="7" name="Picture 6">
            <a:extLst>
              <a:ext uri="{FF2B5EF4-FFF2-40B4-BE49-F238E27FC236}">
                <a16:creationId xmlns:a16="http://schemas.microsoft.com/office/drawing/2014/main" id="{0901CF2A-3D67-4F2D-89EB-BA35561EA755}"/>
              </a:ext>
            </a:extLst>
          </p:cNvPr>
          <p:cNvPicPr>
            <a:picLocks noChangeAspect="1"/>
          </p:cNvPicPr>
          <p:nvPr/>
        </p:nvPicPr>
        <p:blipFill>
          <a:blip r:embed="rId2"/>
          <a:stretch>
            <a:fillRect/>
          </a:stretch>
        </p:blipFill>
        <p:spPr>
          <a:xfrm>
            <a:off x="416561" y="2316571"/>
            <a:ext cx="5344835" cy="4182334"/>
          </a:xfrm>
          <a:prstGeom prst="rect">
            <a:avLst/>
          </a:prstGeom>
          <a:ln>
            <a:solidFill>
              <a:schemeClr val="accent1"/>
            </a:solidFill>
          </a:ln>
        </p:spPr>
      </p:pic>
      <p:pic>
        <p:nvPicPr>
          <p:cNvPr id="5" name="Picture 4">
            <a:extLst>
              <a:ext uri="{FF2B5EF4-FFF2-40B4-BE49-F238E27FC236}">
                <a16:creationId xmlns:a16="http://schemas.microsoft.com/office/drawing/2014/main" id="{2DB1743C-66DB-48EA-ABF1-B462049E7675}"/>
              </a:ext>
            </a:extLst>
          </p:cNvPr>
          <p:cNvPicPr>
            <a:picLocks noChangeAspect="1"/>
          </p:cNvPicPr>
          <p:nvPr/>
        </p:nvPicPr>
        <p:blipFill>
          <a:blip r:embed="rId3"/>
          <a:stretch>
            <a:fillRect/>
          </a:stretch>
        </p:blipFill>
        <p:spPr>
          <a:xfrm>
            <a:off x="5983308" y="2316571"/>
            <a:ext cx="5485029" cy="4182334"/>
          </a:xfrm>
          <a:prstGeom prst="rect">
            <a:avLst/>
          </a:prstGeom>
          <a:ln>
            <a:solidFill>
              <a:schemeClr val="accent1"/>
            </a:solidFill>
          </a:ln>
        </p:spPr>
      </p:pic>
      <p:sp>
        <p:nvSpPr>
          <p:cNvPr id="8" name="TextBox 7">
            <a:extLst>
              <a:ext uri="{FF2B5EF4-FFF2-40B4-BE49-F238E27FC236}">
                <a16:creationId xmlns:a16="http://schemas.microsoft.com/office/drawing/2014/main" id="{22D90C91-DDF1-4A33-9AA7-6F9A4F202CA6}"/>
              </a:ext>
            </a:extLst>
          </p:cNvPr>
          <p:cNvSpPr txBox="1"/>
          <p:nvPr/>
        </p:nvSpPr>
        <p:spPr>
          <a:xfrm>
            <a:off x="0" y="1714260"/>
            <a:ext cx="12188951" cy="369332"/>
          </a:xfrm>
          <a:prstGeom prst="rect">
            <a:avLst/>
          </a:prstGeom>
          <a:solidFill>
            <a:schemeClr val="accent5"/>
          </a:solidFill>
        </p:spPr>
        <p:txBody>
          <a:bodyPr wrap="square" rtlCol="0">
            <a:spAutoFit/>
          </a:bodyPr>
          <a:lstStyle/>
          <a:p>
            <a:pPr algn="ctr"/>
            <a:r>
              <a:rPr lang="en-US" b="1" dirty="0">
                <a:solidFill>
                  <a:schemeClr val="bg1"/>
                </a:solidFill>
                <a:latin typeface="Helvetica Neue"/>
              </a:rPr>
              <a:t>USER INTERFACE</a:t>
            </a:r>
            <a:endParaRPr lang="en-IN" b="1" dirty="0">
              <a:solidFill>
                <a:schemeClr val="bg1"/>
              </a:solidFill>
              <a:latin typeface="Helvetica Neue"/>
            </a:endParaRPr>
          </a:p>
        </p:txBody>
      </p:sp>
      <p:sp>
        <p:nvSpPr>
          <p:cNvPr id="9" name="TextBox 8">
            <a:extLst>
              <a:ext uri="{FF2B5EF4-FFF2-40B4-BE49-F238E27FC236}">
                <a16:creationId xmlns:a16="http://schemas.microsoft.com/office/drawing/2014/main" id="{E2C63929-41F8-4AE1-A1B3-C0B0E52278E6}"/>
              </a:ext>
            </a:extLst>
          </p:cNvPr>
          <p:cNvSpPr txBox="1"/>
          <p:nvPr/>
        </p:nvSpPr>
        <p:spPr>
          <a:xfrm>
            <a:off x="10596033" y="731833"/>
            <a:ext cx="2032000" cy="646331"/>
          </a:xfrm>
          <a:prstGeom prst="rect">
            <a:avLst/>
          </a:prstGeom>
          <a:solidFill>
            <a:schemeClr val="accent4"/>
          </a:solidFill>
        </p:spPr>
        <p:txBody>
          <a:bodyPr wrap="square" rtlCol="0">
            <a:spAutoFit/>
          </a:bodyPr>
          <a:lstStyle/>
          <a:p>
            <a:r>
              <a:rPr lang="en-US" b="1" dirty="0"/>
              <a:t>INSERT DETAILS on deployment</a:t>
            </a:r>
            <a:endParaRPr lang="en-IN" b="1" dirty="0"/>
          </a:p>
        </p:txBody>
      </p:sp>
    </p:spTree>
    <p:extLst>
      <p:ext uri="{BB962C8B-B14F-4D97-AF65-F5344CB8AC3E}">
        <p14:creationId xmlns:p14="http://schemas.microsoft.com/office/powerpoint/2010/main" val="2749648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537B233-9CDD-4A90-AABB-A8963DEE4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cxnSp>
        <p:nvCxnSpPr>
          <p:cNvPr id="24" name="Straight Connector 23">
            <a:extLst>
              <a:ext uri="{FF2B5EF4-FFF2-40B4-BE49-F238E27FC236}">
                <a16:creationId xmlns:a16="http://schemas.microsoft.com/office/drawing/2014/main" id="{040575EE-C594-4566-BC00-663004E52A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63566" y="1417320"/>
            <a:ext cx="0" cy="402336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Video 3">
            <a:extLst>
              <a:ext uri="{FF2B5EF4-FFF2-40B4-BE49-F238E27FC236}">
                <a16:creationId xmlns:a16="http://schemas.microsoft.com/office/drawing/2014/main" id="{F1E1DCD6-504E-4AD7-A22D-EF6ADAEC482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5344678" y="1623862"/>
            <a:ext cx="6436548" cy="3610275"/>
          </a:xfrm>
          <a:prstGeom prst="rect">
            <a:avLst/>
          </a:prstGeom>
        </p:spPr>
      </p:pic>
      <p:sp>
        <p:nvSpPr>
          <p:cNvPr id="41" name="TextBox 40">
            <a:extLst>
              <a:ext uri="{FF2B5EF4-FFF2-40B4-BE49-F238E27FC236}">
                <a16:creationId xmlns:a16="http://schemas.microsoft.com/office/drawing/2014/main" id="{69A9FD38-B9F5-4A54-9C1E-C37238F04099}"/>
              </a:ext>
            </a:extLst>
          </p:cNvPr>
          <p:cNvSpPr txBox="1"/>
          <p:nvPr/>
        </p:nvSpPr>
        <p:spPr>
          <a:xfrm>
            <a:off x="519269" y="1752600"/>
            <a:ext cx="3953742" cy="3052234"/>
          </a:xfrm>
          <a:prstGeom prst="rect">
            <a:avLst/>
          </a:prstGeom>
        </p:spPr>
        <p:txBody>
          <a:bodyPr vert="horz" lIns="91440" tIns="45720" rIns="91440" bIns="45720" rtlCol="0" anchor="ctr">
            <a:normAutofit/>
          </a:bodyPr>
          <a:lstStyle/>
          <a:p>
            <a:pPr algn="just">
              <a:lnSpc>
                <a:spcPct val="90000"/>
              </a:lnSpc>
              <a:spcAft>
                <a:spcPts val="600"/>
              </a:spcAft>
            </a:pPr>
            <a:endParaRPr lang="en-US" dirty="0">
              <a:solidFill>
                <a:schemeClr val="tx2"/>
              </a:solidFill>
            </a:endParaRPr>
          </a:p>
          <a:p>
            <a:pPr algn="just">
              <a:lnSpc>
                <a:spcPct val="90000"/>
              </a:lnSpc>
              <a:spcAft>
                <a:spcPts val="600"/>
              </a:spcAft>
            </a:pPr>
            <a:r>
              <a:rPr lang="en-US" dirty="0">
                <a:solidFill>
                  <a:schemeClr val="tx2"/>
                </a:solidFill>
              </a:rPr>
              <a:t>The size, shape, and position of pneumonia can vary a great deal. Its target contour is very vague, which leads to great difficulty with detection, and enhancing the accuracy of detection is a major research problem. Medical testing has high requirements for accuracy, and hence two-stage detectors such as Faster R-CNN have an advantage in this respect.</a:t>
            </a:r>
          </a:p>
          <a:p>
            <a:pPr indent="-228600" algn="just">
              <a:lnSpc>
                <a:spcPct val="90000"/>
              </a:lnSpc>
              <a:spcAft>
                <a:spcPts val="600"/>
              </a:spcAft>
              <a:buFont typeface="Arial" panose="020B0604020202020204" pitchFamily="34" charset="0"/>
              <a:buChar char="•"/>
            </a:pPr>
            <a:endParaRPr lang="en-US" dirty="0">
              <a:solidFill>
                <a:schemeClr val="tx2"/>
              </a:solidFill>
            </a:endParaRPr>
          </a:p>
        </p:txBody>
      </p:sp>
      <p:sp>
        <p:nvSpPr>
          <p:cNvPr id="44" name="Title 1">
            <a:extLst>
              <a:ext uri="{FF2B5EF4-FFF2-40B4-BE49-F238E27FC236}">
                <a16:creationId xmlns:a16="http://schemas.microsoft.com/office/drawing/2014/main" id="{84B7B322-50D8-4B5E-BAD2-F52A38642244}"/>
              </a:ext>
            </a:extLst>
          </p:cNvPr>
          <p:cNvSpPr>
            <a:spLocks noGrp="1"/>
          </p:cNvSpPr>
          <p:nvPr>
            <p:ph type="title"/>
          </p:nvPr>
        </p:nvSpPr>
        <p:spPr>
          <a:xfrm>
            <a:off x="461432" y="112787"/>
            <a:ext cx="3627023" cy="1037168"/>
          </a:xfrm>
        </p:spPr>
        <p:txBody>
          <a:bodyPr vert="horz" lIns="91440" tIns="45720" rIns="91440" bIns="45720" rtlCol="0" anchor="ctr">
            <a:normAutofit/>
          </a:bodyPr>
          <a:lstStyle/>
          <a:p>
            <a:r>
              <a:rPr lang="en-US" sz="4800" b="1" dirty="0">
                <a:solidFill>
                  <a:srgbClr val="FFFFFF"/>
                </a:solidFill>
              </a:rPr>
              <a:t>Implications</a:t>
            </a:r>
          </a:p>
        </p:txBody>
      </p:sp>
      <p:sp>
        <p:nvSpPr>
          <p:cNvPr id="49" name="TextBox 48">
            <a:extLst>
              <a:ext uri="{FF2B5EF4-FFF2-40B4-BE49-F238E27FC236}">
                <a16:creationId xmlns:a16="http://schemas.microsoft.com/office/drawing/2014/main" id="{BE8D459C-C743-4F86-BF0E-ECE08DE2A78D}"/>
              </a:ext>
            </a:extLst>
          </p:cNvPr>
          <p:cNvSpPr txBox="1"/>
          <p:nvPr/>
        </p:nvSpPr>
        <p:spPr>
          <a:xfrm>
            <a:off x="461432" y="894050"/>
            <a:ext cx="11350930" cy="286232"/>
          </a:xfrm>
          <a:prstGeom prst="rect">
            <a:avLst/>
          </a:prstGeom>
          <a:noFill/>
        </p:spPr>
        <p:txBody>
          <a:bodyPr wrap="square">
            <a:spAutoFit/>
          </a:bodyPr>
          <a:lstStyle>
            <a:defPPr>
              <a:defRPr lang="en-US"/>
            </a:defPPr>
            <a:lvl1pPr>
              <a:lnSpc>
                <a:spcPct val="90000"/>
              </a:lnSpc>
              <a:spcAft>
                <a:spcPts val="600"/>
              </a:spcAft>
              <a:defRPr sz="1400" b="0" i="1">
                <a:solidFill>
                  <a:schemeClr val="accent4"/>
                </a:solidFill>
                <a:effectLst/>
              </a:defRPr>
            </a:lvl1pPr>
          </a:lstStyle>
          <a:p>
            <a:r>
              <a:rPr lang="en-US" dirty="0">
                <a:solidFill>
                  <a:schemeClr val="accent4">
                    <a:lumMod val="20000"/>
                    <a:lumOff val="80000"/>
                  </a:schemeClr>
                </a:solidFill>
              </a:rPr>
              <a:t>How does your solution affect the problem in the domain or business? What recommendations would you make, and with what level of confidence?</a:t>
            </a:r>
          </a:p>
        </p:txBody>
      </p:sp>
      <p:sp>
        <p:nvSpPr>
          <p:cNvPr id="8" name="TextBox 7">
            <a:extLst>
              <a:ext uri="{FF2B5EF4-FFF2-40B4-BE49-F238E27FC236}">
                <a16:creationId xmlns:a16="http://schemas.microsoft.com/office/drawing/2014/main" id="{C9B3A730-7C51-43F0-AD67-A23C1A562CCA}"/>
              </a:ext>
            </a:extLst>
          </p:cNvPr>
          <p:cNvSpPr txBox="1"/>
          <p:nvPr/>
        </p:nvSpPr>
        <p:spPr>
          <a:xfrm>
            <a:off x="10874123" y="520288"/>
            <a:ext cx="2032000" cy="369332"/>
          </a:xfrm>
          <a:prstGeom prst="rect">
            <a:avLst/>
          </a:prstGeom>
          <a:solidFill>
            <a:schemeClr val="accent4"/>
          </a:solidFill>
        </p:spPr>
        <p:txBody>
          <a:bodyPr wrap="square" rtlCol="0">
            <a:spAutoFit/>
          </a:bodyPr>
          <a:lstStyle/>
          <a:p>
            <a:r>
              <a:rPr lang="en-US" b="1" dirty="0">
                <a:solidFill>
                  <a:schemeClr val="bg1"/>
                </a:solidFill>
              </a:rPr>
              <a:t>Review </a:t>
            </a:r>
            <a:endParaRPr lang="en-IN" b="1" dirty="0">
              <a:solidFill>
                <a:schemeClr val="bg1"/>
              </a:solidFill>
            </a:endParaRPr>
          </a:p>
        </p:txBody>
      </p:sp>
    </p:spTree>
    <p:extLst>
      <p:ext uri="{BB962C8B-B14F-4D97-AF65-F5344CB8AC3E}">
        <p14:creationId xmlns:p14="http://schemas.microsoft.com/office/powerpoint/2010/main" val="237180874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B45C90-8A26-4669-B0B5-2EE6FF6EBA26}"/>
              </a:ext>
            </a:extLst>
          </p:cNvPr>
          <p:cNvSpPr txBox="1"/>
          <p:nvPr/>
        </p:nvSpPr>
        <p:spPr>
          <a:xfrm>
            <a:off x="732363" y="454567"/>
            <a:ext cx="2396067" cy="369332"/>
          </a:xfrm>
          <a:prstGeom prst="rect">
            <a:avLst/>
          </a:prstGeom>
          <a:solidFill>
            <a:schemeClr val="accent4"/>
          </a:solidFill>
        </p:spPr>
        <p:txBody>
          <a:bodyPr wrap="square" rtlCol="0">
            <a:spAutoFit/>
          </a:bodyPr>
          <a:lstStyle/>
          <a:p>
            <a:pPr algn="ctr"/>
            <a:r>
              <a:rPr lang="en-US" b="1" dirty="0"/>
              <a:t>TRUE POSITIVE</a:t>
            </a:r>
            <a:endParaRPr lang="en-IN" b="1" dirty="0"/>
          </a:p>
        </p:txBody>
      </p:sp>
      <p:sp>
        <p:nvSpPr>
          <p:cNvPr id="3" name="TextBox 2">
            <a:extLst>
              <a:ext uri="{FF2B5EF4-FFF2-40B4-BE49-F238E27FC236}">
                <a16:creationId xmlns:a16="http://schemas.microsoft.com/office/drawing/2014/main" id="{9C405901-9F25-477E-8F69-4F44CD5D97F9}"/>
              </a:ext>
            </a:extLst>
          </p:cNvPr>
          <p:cNvSpPr txBox="1"/>
          <p:nvPr/>
        </p:nvSpPr>
        <p:spPr>
          <a:xfrm>
            <a:off x="8284631" y="454567"/>
            <a:ext cx="2396067" cy="369332"/>
          </a:xfrm>
          <a:prstGeom prst="rect">
            <a:avLst/>
          </a:prstGeom>
          <a:solidFill>
            <a:schemeClr val="accent4"/>
          </a:solidFill>
        </p:spPr>
        <p:txBody>
          <a:bodyPr wrap="square" rtlCol="0">
            <a:spAutoFit/>
          </a:bodyPr>
          <a:lstStyle/>
          <a:p>
            <a:pPr algn="ctr"/>
            <a:r>
              <a:rPr lang="en-US" b="1" dirty="0"/>
              <a:t>TRUE NEGATIVE</a:t>
            </a:r>
            <a:endParaRPr lang="en-IN" b="1" dirty="0"/>
          </a:p>
        </p:txBody>
      </p:sp>
      <p:sp>
        <p:nvSpPr>
          <p:cNvPr id="4" name="TextBox 3">
            <a:extLst>
              <a:ext uri="{FF2B5EF4-FFF2-40B4-BE49-F238E27FC236}">
                <a16:creationId xmlns:a16="http://schemas.microsoft.com/office/drawing/2014/main" id="{F30F20E4-9964-4A02-9D97-7FBAC979456E}"/>
              </a:ext>
            </a:extLst>
          </p:cNvPr>
          <p:cNvSpPr txBox="1"/>
          <p:nvPr/>
        </p:nvSpPr>
        <p:spPr>
          <a:xfrm>
            <a:off x="732363" y="3828534"/>
            <a:ext cx="2396067" cy="369332"/>
          </a:xfrm>
          <a:prstGeom prst="rect">
            <a:avLst/>
          </a:prstGeom>
          <a:solidFill>
            <a:schemeClr val="accent4"/>
          </a:solidFill>
        </p:spPr>
        <p:txBody>
          <a:bodyPr wrap="square" rtlCol="0">
            <a:spAutoFit/>
          </a:bodyPr>
          <a:lstStyle/>
          <a:p>
            <a:pPr algn="ctr"/>
            <a:r>
              <a:rPr lang="en-US" b="1" dirty="0"/>
              <a:t>FALSE POSITIVE</a:t>
            </a:r>
            <a:endParaRPr lang="en-IN" b="1" dirty="0"/>
          </a:p>
        </p:txBody>
      </p:sp>
      <p:sp>
        <p:nvSpPr>
          <p:cNvPr id="5" name="TextBox 4">
            <a:extLst>
              <a:ext uri="{FF2B5EF4-FFF2-40B4-BE49-F238E27FC236}">
                <a16:creationId xmlns:a16="http://schemas.microsoft.com/office/drawing/2014/main" id="{327E32EF-94DA-4C72-8D96-3102DF754A1D}"/>
              </a:ext>
            </a:extLst>
          </p:cNvPr>
          <p:cNvSpPr txBox="1"/>
          <p:nvPr/>
        </p:nvSpPr>
        <p:spPr>
          <a:xfrm>
            <a:off x="8284631" y="3828534"/>
            <a:ext cx="2396067" cy="369332"/>
          </a:xfrm>
          <a:prstGeom prst="rect">
            <a:avLst/>
          </a:prstGeom>
          <a:solidFill>
            <a:schemeClr val="accent4"/>
          </a:solidFill>
        </p:spPr>
        <p:txBody>
          <a:bodyPr wrap="square" rtlCol="0">
            <a:spAutoFit/>
          </a:bodyPr>
          <a:lstStyle/>
          <a:p>
            <a:pPr algn="ctr"/>
            <a:r>
              <a:rPr lang="en-US" b="1" dirty="0"/>
              <a:t>FALSE NEGATIVE</a:t>
            </a:r>
            <a:endParaRPr lang="en-IN" b="1" dirty="0"/>
          </a:p>
        </p:txBody>
      </p:sp>
      <p:sp>
        <p:nvSpPr>
          <p:cNvPr id="6" name="TextBox 5">
            <a:extLst>
              <a:ext uri="{FF2B5EF4-FFF2-40B4-BE49-F238E27FC236}">
                <a16:creationId xmlns:a16="http://schemas.microsoft.com/office/drawing/2014/main" id="{E13870D1-46F0-4624-B4DC-6E0DF8713CFF}"/>
              </a:ext>
            </a:extLst>
          </p:cNvPr>
          <p:cNvSpPr txBox="1"/>
          <p:nvPr/>
        </p:nvSpPr>
        <p:spPr>
          <a:xfrm>
            <a:off x="10680698" y="1377569"/>
            <a:ext cx="2032000" cy="369332"/>
          </a:xfrm>
          <a:prstGeom prst="rect">
            <a:avLst/>
          </a:prstGeom>
          <a:solidFill>
            <a:schemeClr val="accent2"/>
          </a:solidFill>
        </p:spPr>
        <p:txBody>
          <a:bodyPr wrap="square" rtlCol="0">
            <a:spAutoFit/>
          </a:bodyPr>
          <a:lstStyle/>
          <a:p>
            <a:r>
              <a:rPr lang="en-US" b="1" dirty="0"/>
              <a:t>Insert cases of each</a:t>
            </a:r>
            <a:endParaRPr lang="en-IN" b="1" dirty="0"/>
          </a:p>
        </p:txBody>
      </p:sp>
    </p:spTree>
    <p:extLst>
      <p:ext uri="{BB962C8B-B14F-4D97-AF65-F5344CB8AC3E}">
        <p14:creationId xmlns:p14="http://schemas.microsoft.com/office/powerpoint/2010/main" val="16276337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6">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45FE98A-820B-4417-AC01-DAD6F173094C}"/>
              </a:ext>
            </a:extLst>
          </p:cNvPr>
          <p:cNvSpPr txBox="1"/>
          <p:nvPr/>
        </p:nvSpPr>
        <p:spPr>
          <a:xfrm>
            <a:off x="753063" y="3872869"/>
            <a:ext cx="2767542" cy="867930"/>
          </a:xfrm>
          <a:prstGeom prst="rect">
            <a:avLst/>
          </a:prstGeom>
          <a:noFill/>
        </p:spPr>
        <p:txBody>
          <a:bodyPr wrap="square">
            <a:spAutoFit/>
          </a:bodyPr>
          <a:lstStyle/>
          <a:p>
            <a:pPr>
              <a:lnSpc>
                <a:spcPct val="90000"/>
              </a:lnSpc>
              <a:spcAft>
                <a:spcPts val="600"/>
              </a:spcAft>
            </a:pPr>
            <a:r>
              <a:rPr lang="en-US" sz="1400" b="0" i="1" dirty="0">
                <a:solidFill>
                  <a:schemeClr val="accent4"/>
                </a:solidFill>
                <a:effectLst/>
              </a:rPr>
              <a:t>What are the limitations of your solution? Where does your model fall short in the real world? What can you do to enhance the solution</a:t>
            </a:r>
          </a:p>
        </p:txBody>
      </p:sp>
      <p:pic>
        <p:nvPicPr>
          <p:cNvPr id="3" name="Picture 2">
            <a:extLst>
              <a:ext uri="{FF2B5EF4-FFF2-40B4-BE49-F238E27FC236}">
                <a16:creationId xmlns:a16="http://schemas.microsoft.com/office/drawing/2014/main" id="{A743549C-91E7-4D6E-917C-996A2588CD94}"/>
              </a:ext>
            </a:extLst>
          </p:cNvPr>
          <p:cNvPicPr>
            <a:picLocks noChangeAspect="1"/>
          </p:cNvPicPr>
          <p:nvPr/>
        </p:nvPicPr>
        <p:blipFill>
          <a:blip r:embed="rId2"/>
          <a:stretch>
            <a:fillRect/>
          </a:stretch>
        </p:blipFill>
        <p:spPr>
          <a:xfrm>
            <a:off x="0" y="1"/>
            <a:ext cx="12192000" cy="6857999"/>
          </a:xfrm>
          <a:prstGeom prst="rect">
            <a:avLst/>
          </a:prstGeom>
        </p:spPr>
      </p:pic>
      <p:sp>
        <p:nvSpPr>
          <p:cNvPr id="2" name="Title 1">
            <a:extLst>
              <a:ext uri="{FF2B5EF4-FFF2-40B4-BE49-F238E27FC236}">
                <a16:creationId xmlns:a16="http://schemas.microsoft.com/office/drawing/2014/main" id="{FA290ED0-6F91-4C11-B650-E03E286A9190}"/>
              </a:ext>
            </a:extLst>
          </p:cNvPr>
          <p:cNvSpPr>
            <a:spLocks noGrp="1"/>
          </p:cNvSpPr>
          <p:nvPr>
            <p:ph type="title"/>
          </p:nvPr>
        </p:nvSpPr>
        <p:spPr>
          <a:xfrm>
            <a:off x="-3" y="0"/>
            <a:ext cx="4151367" cy="6858000"/>
          </a:xfrm>
          <a:solidFill>
            <a:schemeClr val="tx2">
              <a:alpha val="21000"/>
            </a:schemeClr>
          </a:solidFill>
        </p:spPr>
        <p:txBody>
          <a:bodyPr vert="horz" lIns="91440" tIns="45720" rIns="91440" bIns="45720" rtlCol="0" anchor="ctr">
            <a:normAutofit/>
          </a:bodyPr>
          <a:lstStyle/>
          <a:p>
            <a:pPr algn="ctr"/>
            <a:r>
              <a:rPr lang="en-US" sz="4800" b="1" dirty="0">
                <a:solidFill>
                  <a:srgbClr val="FFFFFF"/>
                </a:solidFill>
              </a:rPr>
              <a:t>Limitations</a:t>
            </a:r>
          </a:p>
        </p:txBody>
      </p:sp>
      <p:sp>
        <p:nvSpPr>
          <p:cNvPr id="22" name="TextBox 21">
            <a:extLst>
              <a:ext uri="{FF2B5EF4-FFF2-40B4-BE49-F238E27FC236}">
                <a16:creationId xmlns:a16="http://schemas.microsoft.com/office/drawing/2014/main" id="{9A55EABA-3166-4962-A7E6-057C6AF6D4E2}"/>
              </a:ext>
            </a:extLst>
          </p:cNvPr>
          <p:cNvSpPr txBox="1"/>
          <p:nvPr/>
        </p:nvSpPr>
        <p:spPr>
          <a:xfrm>
            <a:off x="5174071" y="727195"/>
            <a:ext cx="5995221" cy="5275671"/>
          </a:xfrm>
          <a:prstGeom prst="rect">
            <a:avLst/>
          </a:prstGeom>
        </p:spPr>
        <p:txBody>
          <a:bodyPr vert="horz" lIns="91440" tIns="45720" rIns="91440" bIns="45720" rtlCol="0" anchor="ctr">
            <a:normAutofit lnSpcReduction="10000"/>
          </a:bodyPr>
          <a:lstStyle/>
          <a:p>
            <a:pPr>
              <a:lnSpc>
                <a:spcPct val="90000"/>
              </a:lnSpc>
              <a:spcAft>
                <a:spcPts val="600"/>
              </a:spcAft>
            </a:pPr>
            <a:r>
              <a:rPr lang="en-US" sz="2000" dirty="0">
                <a:solidFill>
                  <a:srgbClr val="FFFFFF"/>
                </a:solidFill>
              </a:rPr>
              <a:t>There are still problems with the backbone network of the current detection algorithms. For example, </a:t>
            </a:r>
            <a:r>
              <a:rPr lang="en-US" sz="2000" dirty="0" err="1">
                <a:solidFill>
                  <a:srgbClr val="FFFFFF"/>
                </a:solidFill>
              </a:rPr>
              <a:t>ResNet</a:t>
            </a:r>
            <a:r>
              <a:rPr lang="en-US" sz="2000" dirty="0">
                <a:solidFill>
                  <a:srgbClr val="FFFFFF"/>
                </a:solidFill>
              </a:rPr>
              <a:t> generally has two problems: a large network depth leading to long training time and massive down-sampling that leads to the target position and semantic information being lost</a:t>
            </a:r>
          </a:p>
          <a:p>
            <a:pPr>
              <a:lnSpc>
                <a:spcPct val="90000"/>
              </a:lnSpc>
              <a:spcAft>
                <a:spcPts val="600"/>
              </a:spcAft>
            </a:pPr>
            <a:endParaRPr lang="en-US" sz="2000" dirty="0">
              <a:solidFill>
                <a:srgbClr val="FFFFFF"/>
              </a:solidFill>
            </a:endParaRPr>
          </a:p>
          <a:p>
            <a:pPr>
              <a:lnSpc>
                <a:spcPct val="90000"/>
              </a:lnSpc>
              <a:spcAft>
                <a:spcPts val="600"/>
              </a:spcAft>
            </a:pPr>
            <a:r>
              <a:rPr lang="en-US" sz="2000" dirty="0">
                <a:solidFill>
                  <a:srgbClr val="FFFFFF"/>
                </a:solidFill>
              </a:rPr>
              <a:t>The dataset contains three categories of subjects, normal, pneumonia, and abnormal(cancer or other diseases) but only provides the bounding box for pneumonia images. However, the features of pneumonia and abnormal(cancer or other diseases) are pretty similar, which caused the failure to distinguish pneumonia and abnormal images for Faster R-CNN. This results in predicting bounding box for abnormal images</a:t>
            </a:r>
          </a:p>
          <a:p>
            <a:pPr>
              <a:lnSpc>
                <a:spcPct val="90000"/>
              </a:lnSpc>
              <a:spcAft>
                <a:spcPts val="600"/>
              </a:spcAft>
            </a:pPr>
            <a:endParaRPr lang="en-US" sz="2000" dirty="0">
              <a:solidFill>
                <a:srgbClr val="FFFFFF"/>
              </a:solidFill>
            </a:endParaRPr>
          </a:p>
          <a:p>
            <a:pPr>
              <a:lnSpc>
                <a:spcPct val="90000"/>
              </a:lnSpc>
              <a:spcAft>
                <a:spcPts val="600"/>
              </a:spcAft>
            </a:pPr>
            <a:r>
              <a:rPr lang="en-US" sz="2000" dirty="0">
                <a:solidFill>
                  <a:srgbClr val="FFFFFF"/>
                </a:solidFill>
              </a:rPr>
              <a:t>Different distribution of train and test datasets, most likely due to different labeling methodology</a:t>
            </a:r>
          </a:p>
        </p:txBody>
      </p:sp>
      <p:sp>
        <p:nvSpPr>
          <p:cNvPr id="8" name="TextBox 7">
            <a:extLst>
              <a:ext uri="{FF2B5EF4-FFF2-40B4-BE49-F238E27FC236}">
                <a16:creationId xmlns:a16="http://schemas.microsoft.com/office/drawing/2014/main" id="{801F8FEB-6F84-40D0-8E3C-E32729481845}"/>
              </a:ext>
            </a:extLst>
          </p:cNvPr>
          <p:cNvSpPr txBox="1"/>
          <p:nvPr/>
        </p:nvSpPr>
        <p:spPr>
          <a:xfrm>
            <a:off x="10874123" y="520288"/>
            <a:ext cx="2032000" cy="369332"/>
          </a:xfrm>
          <a:prstGeom prst="rect">
            <a:avLst/>
          </a:prstGeom>
          <a:solidFill>
            <a:schemeClr val="accent4"/>
          </a:solidFill>
        </p:spPr>
        <p:txBody>
          <a:bodyPr wrap="square" rtlCol="0">
            <a:spAutoFit/>
          </a:bodyPr>
          <a:lstStyle/>
          <a:p>
            <a:r>
              <a:rPr lang="en-US" b="1" dirty="0">
                <a:solidFill>
                  <a:schemeClr val="bg1"/>
                </a:solidFill>
              </a:rPr>
              <a:t>Review </a:t>
            </a:r>
            <a:endParaRPr lang="en-IN" b="1" dirty="0">
              <a:solidFill>
                <a:schemeClr val="bg1"/>
              </a:solidFill>
            </a:endParaRPr>
          </a:p>
        </p:txBody>
      </p:sp>
    </p:spTree>
    <p:extLst>
      <p:ext uri="{BB962C8B-B14F-4D97-AF65-F5344CB8AC3E}">
        <p14:creationId xmlns:p14="http://schemas.microsoft.com/office/powerpoint/2010/main" val="31194525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26">
            <a:extLst>
              <a:ext uri="{FF2B5EF4-FFF2-40B4-BE49-F238E27FC236}">
                <a16:creationId xmlns:a16="http://schemas.microsoft.com/office/drawing/2014/main" id="{675FFAD0-2409-47F2-980A-2CF4FFC69B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A96869D-768A-4896-AE41-A450BF1BCDC3}"/>
              </a:ext>
            </a:extLst>
          </p:cNvPr>
          <p:cNvSpPr>
            <a:spLocks noGrp="1"/>
          </p:cNvSpPr>
          <p:nvPr>
            <p:ph type="title"/>
          </p:nvPr>
        </p:nvSpPr>
        <p:spPr>
          <a:xfrm>
            <a:off x="841248" y="426720"/>
            <a:ext cx="10506456" cy="1919141"/>
          </a:xfrm>
        </p:spPr>
        <p:txBody>
          <a:bodyPr vert="horz" lIns="91440" tIns="45720" rIns="91440" bIns="45720" rtlCol="0" anchor="b">
            <a:normAutofit/>
          </a:bodyPr>
          <a:lstStyle/>
          <a:p>
            <a:r>
              <a:rPr lang="en-US" sz="6000" dirty="0">
                <a:solidFill>
                  <a:srgbClr val="FFFFFF"/>
                </a:solidFill>
              </a:rPr>
              <a:t>Closing Reflections</a:t>
            </a:r>
            <a:br>
              <a:rPr lang="en-US" sz="6000" dirty="0">
                <a:solidFill>
                  <a:srgbClr val="FFFFFF"/>
                </a:solidFill>
              </a:rPr>
            </a:br>
            <a:r>
              <a:rPr lang="en-US" sz="1800" i="1" dirty="0">
                <a:solidFill>
                  <a:schemeClr val="accent2"/>
                </a:solidFill>
              </a:rPr>
              <a:t>What have you learned from the process? What you do differently next time?</a:t>
            </a:r>
            <a:endParaRPr lang="en-US" sz="6000" i="1" dirty="0">
              <a:solidFill>
                <a:schemeClr val="accent2"/>
              </a:solidFill>
            </a:endParaRPr>
          </a:p>
        </p:txBody>
      </p:sp>
      <p:sp>
        <p:nvSpPr>
          <p:cNvPr id="36" name="Rectangle 3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FFFFFF"/>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TextBox 21">
            <a:extLst>
              <a:ext uri="{FF2B5EF4-FFF2-40B4-BE49-F238E27FC236}">
                <a16:creationId xmlns:a16="http://schemas.microsoft.com/office/drawing/2014/main" id="{025FD5CC-7183-410F-A447-196DDA0BEF61}"/>
              </a:ext>
            </a:extLst>
          </p:cNvPr>
          <p:cNvSpPr txBox="1"/>
          <p:nvPr/>
        </p:nvSpPr>
        <p:spPr>
          <a:xfrm>
            <a:off x="841248" y="3337269"/>
            <a:ext cx="10509504" cy="2905686"/>
          </a:xfrm>
          <a:prstGeom prst="rect">
            <a:avLst/>
          </a:prstGeom>
        </p:spPr>
        <p:txBody>
          <a:bodyPr vert="horz" lIns="91440" tIns="45720" rIns="91440" bIns="45720" rtlCol="0">
            <a:normAutofit/>
          </a:bodyPr>
          <a:lstStyle/>
          <a:p>
            <a:pPr>
              <a:lnSpc>
                <a:spcPct val="90000"/>
              </a:lnSpc>
              <a:spcAft>
                <a:spcPts val="600"/>
              </a:spcAft>
            </a:pPr>
            <a:r>
              <a:rPr lang="en-US" sz="2200" dirty="0">
                <a:solidFill>
                  <a:srgbClr val="FFFFFF"/>
                </a:solidFill>
              </a:rPr>
              <a:t>We had class imbalance for pneumonia cases in our dataset. Hence, using NIH dataset since It's a bigger dataset but with lower quality of labels, would be very interesting to check if training the model to predict both datasets would improve the result, or at least use it to pretrain the base model</a:t>
            </a:r>
          </a:p>
        </p:txBody>
      </p:sp>
      <p:pic>
        <p:nvPicPr>
          <p:cNvPr id="3" name="Picture 2">
            <a:extLst>
              <a:ext uri="{FF2B5EF4-FFF2-40B4-BE49-F238E27FC236}">
                <a16:creationId xmlns:a16="http://schemas.microsoft.com/office/drawing/2014/main" id="{832F0749-7667-4F1C-86F1-157F676EFC08}"/>
              </a:ext>
            </a:extLst>
          </p:cNvPr>
          <p:cNvPicPr>
            <a:picLocks noChangeAspect="1"/>
          </p:cNvPicPr>
          <p:nvPr/>
        </p:nvPicPr>
        <p:blipFill>
          <a:blip r:embed="rId2"/>
          <a:stretch>
            <a:fillRect/>
          </a:stretch>
        </p:blipFill>
        <p:spPr>
          <a:xfrm>
            <a:off x="-4251" y="0"/>
            <a:ext cx="12192000" cy="6857999"/>
          </a:xfrm>
          <a:prstGeom prst="rect">
            <a:avLst/>
          </a:prstGeom>
        </p:spPr>
      </p:pic>
      <p:sp>
        <p:nvSpPr>
          <p:cNvPr id="9" name="TextBox 8">
            <a:extLst>
              <a:ext uri="{FF2B5EF4-FFF2-40B4-BE49-F238E27FC236}">
                <a16:creationId xmlns:a16="http://schemas.microsoft.com/office/drawing/2014/main" id="{6959AD50-078C-4816-ADAF-D22C481234F7}"/>
              </a:ext>
            </a:extLst>
          </p:cNvPr>
          <p:cNvSpPr txBox="1"/>
          <p:nvPr/>
        </p:nvSpPr>
        <p:spPr>
          <a:xfrm>
            <a:off x="10596033" y="731833"/>
            <a:ext cx="2032000" cy="369332"/>
          </a:xfrm>
          <a:prstGeom prst="rect">
            <a:avLst/>
          </a:prstGeom>
          <a:solidFill>
            <a:schemeClr val="accent4"/>
          </a:solidFill>
        </p:spPr>
        <p:txBody>
          <a:bodyPr wrap="square" rtlCol="0">
            <a:spAutoFit/>
          </a:bodyPr>
          <a:lstStyle/>
          <a:p>
            <a:r>
              <a:rPr lang="en-US" b="1" dirty="0"/>
              <a:t>Learnings? </a:t>
            </a:r>
            <a:endParaRPr lang="en-IN" b="1" dirty="0"/>
          </a:p>
        </p:txBody>
      </p:sp>
    </p:spTree>
    <p:extLst>
      <p:ext uri="{BB962C8B-B14F-4D97-AF65-F5344CB8AC3E}">
        <p14:creationId xmlns:p14="http://schemas.microsoft.com/office/powerpoint/2010/main" val="2798772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14754</TotalTime>
  <Words>503</Words>
  <Application>Microsoft Office PowerPoint</Application>
  <PresentationFormat>Widescreen</PresentationFormat>
  <Paragraphs>50</Paragraphs>
  <Slides>8</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Calibri Light</vt:lpstr>
      <vt:lpstr>Century Gothic</vt:lpstr>
      <vt:lpstr>Helvetica Neue</vt:lpstr>
      <vt:lpstr>Open Sans</vt:lpstr>
      <vt:lpstr>Tw Cen MT</vt:lpstr>
      <vt:lpstr>Office Theme</vt:lpstr>
      <vt:lpstr>PowerPoint Presentation</vt:lpstr>
      <vt:lpstr>PowerPoint Presentation</vt:lpstr>
      <vt:lpstr>PowerPoint Presentation</vt:lpstr>
      <vt:lpstr>PowerPoint Presentation</vt:lpstr>
      <vt:lpstr>Implications</vt:lpstr>
      <vt:lpstr>PowerPoint Presentation</vt:lpstr>
      <vt:lpstr>Limitations</vt:lpstr>
      <vt:lpstr>Closing Reflections What have you learned from the process? What you do differently next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Shravanti Mitra</dc:creator>
  <cp:lastModifiedBy>Shravanti Mitra</cp:lastModifiedBy>
  <cp:revision>192</cp:revision>
  <dcterms:created xsi:type="dcterms:W3CDTF">2021-10-25T02:35:59Z</dcterms:created>
  <dcterms:modified xsi:type="dcterms:W3CDTF">2021-11-12T18:58:00Z</dcterms:modified>
</cp:coreProperties>
</file>

<file path=docProps/thumbnail.jpeg>
</file>